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43" r:id="rId1"/>
    <p:sldMasterId id="2147485458" r:id="rId2"/>
  </p:sldMasterIdLst>
  <p:notesMasterIdLst>
    <p:notesMasterId r:id="rId37"/>
  </p:notesMasterIdLst>
  <p:handoutMasterIdLst>
    <p:handoutMasterId r:id="rId38"/>
  </p:handoutMasterIdLst>
  <p:sldIdLst>
    <p:sldId id="327" r:id="rId3"/>
    <p:sldId id="329" r:id="rId4"/>
    <p:sldId id="336" r:id="rId5"/>
    <p:sldId id="331" r:id="rId6"/>
    <p:sldId id="342" r:id="rId7"/>
    <p:sldId id="334" r:id="rId8"/>
    <p:sldId id="338" r:id="rId9"/>
    <p:sldId id="343" r:id="rId10"/>
    <p:sldId id="333" r:id="rId11"/>
    <p:sldId id="357" r:id="rId12"/>
    <p:sldId id="358" r:id="rId13"/>
    <p:sldId id="344" r:id="rId14"/>
    <p:sldId id="347" r:id="rId15"/>
    <p:sldId id="360" r:id="rId16"/>
    <p:sldId id="353" r:id="rId17"/>
    <p:sldId id="354" r:id="rId18"/>
    <p:sldId id="335" r:id="rId19"/>
    <p:sldId id="332" r:id="rId20"/>
    <p:sldId id="359" r:id="rId21"/>
    <p:sldId id="356" r:id="rId22"/>
    <p:sldId id="345" r:id="rId23"/>
    <p:sldId id="339" r:id="rId24"/>
    <p:sldId id="348" r:id="rId25"/>
    <p:sldId id="350" r:id="rId26"/>
    <p:sldId id="349" r:id="rId27"/>
    <p:sldId id="352" r:id="rId28"/>
    <p:sldId id="355" r:id="rId29"/>
    <p:sldId id="351" r:id="rId30"/>
    <p:sldId id="346" r:id="rId31"/>
    <p:sldId id="337" r:id="rId32"/>
    <p:sldId id="361" r:id="rId33"/>
    <p:sldId id="363" r:id="rId34"/>
    <p:sldId id="362" r:id="rId35"/>
    <p:sldId id="340" r:id="rId36"/>
  </p:sldIdLst>
  <p:sldSz cx="9144000" cy="6858000" type="screen4x3"/>
  <p:notesSz cx="6797675" cy="9926638"/>
  <p:custShowLst>
    <p:custShow name="Произвольный показ 1" id="0">
      <p:sldLst>
        <p:sld r:id="rId3"/>
      </p:sldLst>
    </p:custShow>
  </p:custShow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9999"/>
    <a:srgbClr val="008000"/>
    <a:srgbClr val="99FFCC"/>
    <a:srgbClr val="96E16D"/>
    <a:srgbClr val="CC0000"/>
    <a:srgbClr val="FFCCCC"/>
    <a:srgbClr val="E1EF5B"/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58" autoAdjust="0"/>
    <p:restoredTop sz="90476" autoAdjust="0"/>
  </p:normalViewPr>
  <p:slideViewPr>
    <p:cSldViewPr snapToGrid="0">
      <p:cViewPr varScale="1">
        <p:scale>
          <a:sx n="90" d="100"/>
          <a:sy n="90" d="100"/>
        </p:scale>
        <p:origin x="117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-2892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9E44BE-0801-4196-906A-B4CAD4FFD19F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75945D-3960-445A-AA0D-F2962A7E52D9}">
      <dgm:prSet phldrT="[Текст]" custT="1"/>
      <dgm:spPr>
        <a:solidFill>
          <a:schemeClr val="accent1">
            <a:lumMod val="50000"/>
          </a:schemeClr>
        </a:solidFill>
        <a:ln>
          <a:solidFill>
            <a:srgbClr val="C00000"/>
          </a:solidFill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2400" b="1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Вид  профессиональной  деятельности</a:t>
          </a:r>
        </a:p>
      </dgm:t>
    </dgm:pt>
    <dgm:pt modelId="{5A4177C7-E945-409D-82A6-DF97989683D6}" type="parTrans" cxnId="{287F361E-C41E-4F4E-B7A7-C86068E3BD1B}">
      <dgm:prSet/>
      <dgm:spPr/>
      <dgm:t>
        <a:bodyPr/>
        <a:lstStyle/>
        <a:p>
          <a:endParaRPr lang="ru-RU"/>
        </a:p>
      </dgm:t>
    </dgm:pt>
    <dgm:pt modelId="{691AE3E9-FCD1-40D1-8518-8C116AE35DE5}" type="sibTrans" cxnId="{287F361E-C41E-4F4E-B7A7-C86068E3BD1B}">
      <dgm:prSet/>
      <dgm:spPr/>
      <dgm:t>
        <a:bodyPr/>
        <a:lstStyle/>
        <a:p>
          <a:endParaRPr lang="ru-RU"/>
        </a:p>
      </dgm:t>
    </dgm:pt>
    <dgm:pt modelId="{50E358DC-EC2A-4758-8948-AEDB372FF610}">
      <dgm:prSet phldrT="[Текст]"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800" dirty="0" smtClean="0"/>
            <a:t>5 уровень</a:t>
          </a:r>
          <a:endParaRPr lang="ru-RU" sz="1800" dirty="0"/>
        </a:p>
      </dgm:t>
    </dgm:pt>
    <dgm:pt modelId="{8D511F19-C03D-4C50-8ACF-D3EE5D59505B}" type="parTrans" cxnId="{26785F41-3A2A-4696-A5C6-4345B794FE45}">
      <dgm:prSet/>
      <dgm:spPr/>
      <dgm:t>
        <a:bodyPr/>
        <a:lstStyle/>
        <a:p>
          <a:endParaRPr lang="ru-RU"/>
        </a:p>
      </dgm:t>
    </dgm:pt>
    <dgm:pt modelId="{C83D98E5-5D62-4A83-9D0D-E14A77D95182}" type="sibTrans" cxnId="{26785F41-3A2A-4696-A5C6-4345B794FE45}">
      <dgm:prSet/>
      <dgm:spPr/>
      <dgm:t>
        <a:bodyPr/>
        <a:lstStyle/>
        <a:p>
          <a:endParaRPr lang="ru-RU"/>
        </a:p>
      </dgm:t>
    </dgm:pt>
    <dgm:pt modelId="{BFD621FE-3E52-4951-B672-714599AFE217}">
      <dgm:prSet phldrT="[Текст]" custT="1"/>
      <dgm:spPr>
        <a:solidFill>
          <a:schemeClr val="accent1">
            <a:lumMod val="75000"/>
          </a:schemeClr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Обобщенные трудовые функции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61BB18-66F5-4DC7-8953-BA123A04E728}" type="parTrans" cxnId="{F8AA2B12-6ED6-4D6E-B7EA-7E83051E32CC}">
      <dgm:prSet/>
      <dgm:spPr/>
      <dgm:t>
        <a:bodyPr/>
        <a:lstStyle/>
        <a:p>
          <a:endParaRPr lang="ru-RU"/>
        </a:p>
      </dgm:t>
    </dgm:pt>
    <dgm:pt modelId="{AF8E5D18-E1F1-48CE-9304-AFDDB3CABD73}" type="sibTrans" cxnId="{F8AA2B12-6ED6-4D6E-B7EA-7E83051E32CC}">
      <dgm:prSet/>
      <dgm:spPr/>
      <dgm:t>
        <a:bodyPr/>
        <a:lstStyle/>
        <a:p>
          <a:endParaRPr lang="ru-RU"/>
        </a:p>
      </dgm:t>
    </dgm:pt>
    <dgm:pt modelId="{E5B498CA-41EF-478A-8027-D12FE0687AEC}">
      <dgm:prSet phldrT="[Текст]"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100" b="1" dirty="0" smtClean="0"/>
            <a:t>КОД</a:t>
          </a:r>
          <a:endParaRPr lang="ru-RU" sz="1100" b="1" dirty="0"/>
        </a:p>
      </dgm:t>
    </dgm:pt>
    <dgm:pt modelId="{68167DE1-8E4F-4185-ABB1-241AD7FA25B8}" type="parTrans" cxnId="{18EA1750-A616-4E08-B538-A9B4BD2D9F0A}">
      <dgm:prSet/>
      <dgm:spPr/>
      <dgm:t>
        <a:bodyPr/>
        <a:lstStyle/>
        <a:p>
          <a:endParaRPr lang="ru-RU"/>
        </a:p>
      </dgm:t>
    </dgm:pt>
    <dgm:pt modelId="{A38AEABF-E847-458F-8367-105E05954769}" type="sibTrans" cxnId="{18EA1750-A616-4E08-B538-A9B4BD2D9F0A}">
      <dgm:prSet/>
      <dgm:spPr/>
      <dgm:t>
        <a:bodyPr/>
        <a:lstStyle/>
        <a:p>
          <a:endParaRPr lang="ru-RU"/>
        </a:p>
      </dgm:t>
    </dgm:pt>
    <dgm:pt modelId="{D7C88FE3-992B-4E65-8156-FBB2A1723746}">
      <dgm:prSet phldrT="[Текст]"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100" b="1" dirty="0" smtClean="0"/>
            <a:t>КОД</a:t>
          </a:r>
          <a:endParaRPr lang="ru-RU" sz="1100" b="1" dirty="0"/>
        </a:p>
      </dgm:t>
    </dgm:pt>
    <dgm:pt modelId="{CC30C180-2A1E-4C63-8C5A-EAE8ACBDEDA4}" type="parTrans" cxnId="{FE2B36E5-28B9-4475-9A68-998E811DC1CA}">
      <dgm:prSet/>
      <dgm:spPr/>
      <dgm:t>
        <a:bodyPr/>
        <a:lstStyle/>
        <a:p>
          <a:endParaRPr lang="ru-RU"/>
        </a:p>
      </dgm:t>
    </dgm:pt>
    <dgm:pt modelId="{8B7189F1-4213-4769-88C2-55C588C63684}" type="sibTrans" cxnId="{FE2B36E5-28B9-4475-9A68-998E811DC1CA}">
      <dgm:prSet/>
      <dgm:spPr/>
      <dgm:t>
        <a:bodyPr/>
        <a:lstStyle/>
        <a:p>
          <a:endParaRPr lang="ru-RU"/>
        </a:p>
      </dgm:t>
    </dgm:pt>
    <dgm:pt modelId="{CD42FD36-772C-4CF2-AC5D-B4C2D8304639}">
      <dgm:prSet phldrT="[Текст]"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Трудовые функции</a:t>
          </a:r>
          <a:endParaRPr lang="ru-RU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278AAA-195B-4E1C-B516-0C4C01037A55}" type="parTrans" cxnId="{80448CCE-0872-4390-B781-D03076F407CB}">
      <dgm:prSet/>
      <dgm:spPr/>
      <dgm:t>
        <a:bodyPr/>
        <a:lstStyle/>
        <a:p>
          <a:endParaRPr lang="ru-RU"/>
        </a:p>
      </dgm:t>
    </dgm:pt>
    <dgm:pt modelId="{190A3E19-88A1-402F-95BB-EAB0963973F1}" type="sibTrans" cxnId="{80448CCE-0872-4390-B781-D03076F407CB}">
      <dgm:prSet/>
      <dgm:spPr/>
      <dgm:t>
        <a:bodyPr/>
        <a:lstStyle/>
        <a:p>
          <a:endParaRPr lang="ru-RU"/>
        </a:p>
      </dgm:t>
    </dgm:pt>
    <dgm:pt modelId="{C1BDB32E-8B6A-4143-B759-4B6B36F73AE8}">
      <dgm:prSet phldrT="[Текст]"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100" b="1" dirty="0" smtClean="0"/>
            <a:t>Трудовые действия</a:t>
          </a:r>
          <a:endParaRPr lang="ru-RU" sz="1100" b="1" dirty="0"/>
        </a:p>
      </dgm:t>
    </dgm:pt>
    <dgm:pt modelId="{04BB2E04-CDE9-41EB-A9A7-81E052A4376C}" type="parTrans" cxnId="{0F43F6BB-E555-4AC7-81D9-5A1576D0846B}">
      <dgm:prSet/>
      <dgm:spPr/>
      <dgm:t>
        <a:bodyPr/>
        <a:lstStyle/>
        <a:p>
          <a:endParaRPr lang="ru-RU"/>
        </a:p>
      </dgm:t>
    </dgm:pt>
    <dgm:pt modelId="{DB92B29E-CC50-45C7-B0FD-F0A005E8647C}" type="sibTrans" cxnId="{0F43F6BB-E555-4AC7-81D9-5A1576D0846B}">
      <dgm:prSet/>
      <dgm:spPr/>
      <dgm:t>
        <a:bodyPr/>
        <a:lstStyle/>
        <a:p>
          <a:endParaRPr lang="ru-RU"/>
        </a:p>
      </dgm:t>
    </dgm:pt>
    <dgm:pt modelId="{3F9D04A5-3506-43D9-9378-6F795E28D785}">
      <dgm:prSet phldrT="[Текст]"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100" b="1" dirty="0" smtClean="0"/>
            <a:t>Необходимые умения</a:t>
          </a:r>
          <a:endParaRPr lang="ru-RU" sz="1100" b="1" dirty="0"/>
        </a:p>
      </dgm:t>
    </dgm:pt>
    <dgm:pt modelId="{09F1ED42-7E00-43EC-BAE4-D40626FC9494}" type="parTrans" cxnId="{BEAF1E27-4C38-4F45-A509-54F4267A5B01}">
      <dgm:prSet/>
      <dgm:spPr/>
      <dgm:t>
        <a:bodyPr/>
        <a:lstStyle/>
        <a:p>
          <a:endParaRPr lang="ru-RU"/>
        </a:p>
      </dgm:t>
    </dgm:pt>
    <dgm:pt modelId="{B8F4E27E-12E3-41D0-973A-C8D2380BBB0E}" type="sibTrans" cxnId="{BEAF1E27-4C38-4F45-A509-54F4267A5B01}">
      <dgm:prSet/>
      <dgm:spPr/>
      <dgm:t>
        <a:bodyPr/>
        <a:lstStyle/>
        <a:p>
          <a:endParaRPr lang="ru-RU"/>
        </a:p>
      </dgm:t>
    </dgm:pt>
    <dgm:pt modelId="{7CA9130C-3537-4270-BD1D-DB780DE21E50}">
      <dgm:prSet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800" dirty="0" smtClean="0"/>
            <a:t>8 уровень</a:t>
          </a:r>
          <a:endParaRPr lang="ru-RU" sz="1800" dirty="0"/>
        </a:p>
      </dgm:t>
    </dgm:pt>
    <dgm:pt modelId="{859471F1-55B1-48D6-9DCB-28032D674AD3}" type="parTrans" cxnId="{37D20D1C-9750-4018-A41C-A429BF905046}">
      <dgm:prSet/>
      <dgm:spPr/>
      <dgm:t>
        <a:bodyPr/>
        <a:lstStyle/>
        <a:p>
          <a:endParaRPr lang="ru-RU"/>
        </a:p>
      </dgm:t>
    </dgm:pt>
    <dgm:pt modelId="{E35A9AF5-1E30-452D-962F-73CC38BD9086}" type="sibTrans" cxnId="{37D20D1C-9750-4018-A41C-A429BF905046}">
      <dgm:prSet/>
      <dgm:spPr/>
      <dgm:t>
        <a:bodyPr/>
        <a:lstStyle/>
        <a:p>
          <a:endParaRPr lang="ru-RU"/>
        </a:p>
      </dgm:t>
    </dgm:pt>
    <dgm:pt modelId="{9612D50A-91A4-4BE7-A979-AC26F1B57679}">
      <dgm:prSet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800" dirty="0" smtClean="0"/>
            <a:t>7 уровень</a:t>
          </a:r>
          <a:endParaRPr lang="ru-RU" sz="1800" dirty="0"/>
        </a:p>
      </dgm:t>
    </dgm:pt>
    <dgm:pt modelId="{0E7FE3CD-DF40-4007-BF60-2215DB58A4AA}" type="parTrans" cxnId="{18EAFAE2-1745-4BE7-91BD-80A6EAED3CED}">
      <dgm:prSet/>
      <dgm:spPr/>
      <dgm:t>
        <a:bodyPr/>
        <a:lstStyle/>
        <a:p>
          <a:endParaRPr lang="ru-RU"/>
        </a:p>
      </dgm:t>
    </dgm:pt>
    <dgm:pt modelId="{CB628884-B27C-4CE1-99FC-F0E92167DD0B}" type="sibTrans" cxnId="{18EAFAE2-1745-4BE7-91BD-80A6EAED3CED}">
      <dgm:prSet/>
      <dgm:spPr/>
      <dgm:t>
        <a:bodyPr/>
        <a:lstStyle/>
        <a:p>
          <a:endParaRPr lang="ru-RU"/>
        </a:p>
      </dgm:t>
    </dgm:pt>
    <dgm:pt modelId="{63321453-0130-4AE0-9BDD-2F760C579A65}">
      <dgm:prSet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800" dirty="0" smtClean="0"/>
            <a:t>6 уровень</a:t>
          </a:r>
          <a:endParaRPr lang="ru-RU" sz="1800" dirty="0"/>
        </a:p>
      </dgm:t>
    </dgm:pt>
    <dgm:pt modelId="{83F9E79A-2D71-4D99-BDA8-A558226596C3}" type="parTrans" cxnId="{B64BEDDD-9BAE-46F1-B364-F96FD0E61F75}">
      <dgm:prSet/>
      <dgm:spPr/>
      <dgm:t>
        <a:bodyPr/>
        <a:lstStyle/>
        <a:p>
          <a:endParaRPr lang="ru-RU"/>
        </a:p>
      </dgm:t>
    </dgm:pt>
    <dgm:pt modelId="{3ADF525D-1D59-444E-8ADA-458AAD4AAC84}" type="sibTrans" cxnId="{B64BEDDD-9BAE-46F1-B364-F96FD0E61F75}">
      <dgm:prSet/>
      <dgm:spPr/>
      <dgm:t>
        <a:bodyPr/>
        <a:lstStyle/>
        <a:p>
          <a:endParaRPr lang="ru-RU"/>
        </a:p>
      </dgm:t>
    </dgm:pt>
    <dgm:pt modelId="{3960B3B8-6E74-4688-AB36-3B8AC12DE411}">
      <dgm:prSet phldrT="[Текст]" custT="1"/>
      <dgm:spPr>
        <a:ln>
          <a:solidFill>
            <a:srgbClr val="C00000"/>
          </a:solidFill>
        </a:ln>
      </dgm:spPr>
      <dgm:t>
        <a:bodyPr/>
        <a:lstStyle/>
        <a:p>
          <a:r>
            <a:rPr lang="ru-RU" sz="1100" b="1" dirty="0" smtClean="0"/>
            <a:t>Необходимые знания</a:t>
          </a:r>
          <a:endParaRPr lang="ru-RU" sz="1100" b="1" dirty="0"/>
        </a:p>
      </dgm:t>
    </dgm:pt>
    <dgm:pt modelId="{B21306F3-4C41-4E45-8F33-BBA41D577786}" type="parTrans" cxnId="{1764A7A0-E913-4460-A16A-0B369ADCBDD7}">
      <dgm:prSet/>
      <dgm:spPr/>
      <dgm:t>
        <a:bodyPr/>
        <a:lstStyle/>
        <a:p>
          <a:endParaRPr lang="ru-RU"/>
        </a:p>
      </dgm:t>
    </dgm:pt>
    <dgm:pt modelId="{64C39D20-5E32-4C29-9A1B-A5765A5D3A00}" type="sibTrans" cxnId="{1764A7A0-E913-4460-A16A-0B369ADCBDD7}">
      <dgm:prSet/>
      <dgm:spPr/>
      <dgm:t>
        <a:bodyPr/>
        <a:lstStyle/>
        <a:p>
          <a:endParaRPr lang="ru-RU"/>
        </a:p>
      </dgm:t>
    </dgm:pt>
    <dgm:pt modelId="{7885B503-8FE3-4405-98DF-D30EFEE537B1}">
      <dgm:prSet phldrT="[Текст]"/>
      <dgm:spPr>
        <a:ln>
          <a:solidFill>
            <a:srgbClr val="C00000"/>
          </a:solidFill>
        </a:ln>
      </dgm:spPr>
      <dgm:t>
        <a:bodyPr/>
        <a:lstStyle/>
        <a:p>
          <a:r>
            <a:rPr lang="ru-RU" b="1" dirty="0" smtClean="0"/>
            <a:t>Этические нормы</a:t>
          </a:r>
          <a:endParaRPr lang="ru-RU" b="1" dirty="0"/>
        </a:p>
      </dgm:t>
    </dgm:pt>
    <dgm:pt modelId="{BE114DD5-D6E4-4413-B86C-F53D34B8C846}" type="parTrans" cxnId="{85EB6052-7796-4948-A977-B294B5A38F24}">
      <dgm:prSet/>
      <dgm:spPr/>
      <dgm:t>
        <a:bodyPr/>
        <a:lstStyle/>
        <a:p>
          <a:endParaRPr lang="ru-RU"/>
        </a:p>
      </dgm:t>
    </dgm:pt>
    <dgm:pt modelId="{5AE6B44A-F33B-464F-A368-01CF9BAF13F9}" type="sibTrans" cxnId="{85EB6052-7796-4948-A977-B294B5A38F24}">
      <dgm:prSet/>
      <dgm:spPr/>
      <dgm:t>
        <a:bodyPr/>
        <a:lstStyle/>
        <a:p>
          <a:endParaRPr lang="ru-RU"/>
        </a:p>
      </dgm:t>
    </dgm:pt>
    <dgm:pt modelId="{B756DE70-CF16-4758-911B-EACC3FB7971C}" type="pres">
      <dgm:prSet presAssocID="{8D9E44BE-0801-4196-906A-B4CAD4FFD19F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CF15031-6CFA-46B5-B92C-0231F2636C18}" type="pres">
      <dgm:prSet presAssocID="{8D9E44BE-0801-4196-906A-B4CAD4FFD19F}" presName="outerBox" presStyleCnt="0"/>
      <dgm:spPr/>
    </dgm:pt>
    <dgm:pt modelId="{0161F2E0-24BD-4ABD-A402-E03DDA2F2FB5}" type="pres">
      <dgm:prSet presAssocID="{8D9E44BE-0801-4196-906A-B4CAD4FFD19F}" presName="outerBoxParent" presStyleLbl="node1" presStyleIdx="0" presStyleCnt="3" custLinFactNeighborX="438" custLinFactNeighborY="-2553"/>
      <dgm:spPr/>
      <dgm:t>
        <a:bodyPr/>
        <a:lstStyle/>
        <a:p>
          <a:endParaRPr lang="ru-RU"/>
        </a:p>
      </dgm:t>
    </dgm:pt>
    <dgm:pt modelId="{EB5BA945-7E43-409C-B123-6C0E31982831}" type="pres">
      <dgm:prSet presAssocID="{8D9E44BE-0801-4196-906A-B4CAD4FFD19F}" presName="outerBoxChildren" presStyleCnt="0"/>
      <dgm:spPr/>
    </dgm:pt>
    <dgm:pt modelId="{DCD1CA8E-55CD-4807-9700-E81957D83900}" type="pres">
      <dgm:prSet presAssocID="{50E358DC-EC2A-4758-8948-AEDB372FF610}" presName="oChild" presStyleLbl="fgAcc1" presStyleIdx="0" presStyleCnt="10" custScaleY="351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274650-2EA6-489D-B25C-2B33D7C56DBB}" type="pres">
      <dgm:prSet presAssocID="{C83D98E5-5D62-4A83-9D0D-E14A77D95182}" presName="outerSibTrans" presStyleCnt="0"/>
      <dgm:spPr/>
    </dgm:pt>
    <dgm:pt modelId="{0B825E58-3DB7-4FD7-8739-5BB1407880F6}" type="pres">
      <dgm:prSet presAssocID="{63321453-0130-4AE0-9BDD-2F760C579A65}" presName="oChild" presStyleLbl="fgAcc1" presStyleIdx="1" presStyleCnt="10" custScaleY="38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E31D75-8FE5-4A60-B3CF-83A0C405F81D}" type="pres">
      <dgm:prSet presAssocID="{3ADF525D-1D59-444E-8ADA-458AAD4AAC84}" presName="outerSibTrans" presStyleCnt="0"/>
      <dgm:spPr/>
    </dgm:pt>
    <dgm:pt modelId="{9AE23E29-FDFA-4063-B0B7-8748D7DD6E76}" type="pres">
      <dgm:prSet presAssocID="{9612D50A-91A4-4BE7-A979-AC26F1B57679}" presName="oChild" presStyleLbl="fgAcc1" presStyleIdx="2" presStyleCnt="10" custScaleY="369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16629-1344-4D0A-AC4A-4E1A2FDC2335}" type="pres">
      <dgm:prSet presAssocID="{CB628884-B27C-4CE1-99FC-F0E92167DD0B}" presName="outerSibTrans" presStyleCnt="0"/>
      <dgm:spPr/>
    </dgm:pt>
    <dgm:pt modelId="{BC840662-6FE9-496A-85E8-B55029EB34D6}" type="pres">
      <dgm:prSet presAssocID="{7CA9130C-3537-4270-BD1D-DB780DE21E50}" presName="oChild" presStyleLbl="fgAcc1" presStyleIdx="3" presStyleCnt="10" custScaleY="38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2FC15-F1C2-4E06-963E-6C9D192B4C76}" type="pres">
      <dgm:prSet presAssocID="{8D9E44BE-0801-4196-906A-B4CAD4FFD19F}" presName="middleBox" presStyleCnt="0"/>
      <dgm:spPr/>
    </dgm:pt>
    <dgm:pt modelId="{877605A6-3E34-4CD5-ABCF-B3CC669F7A58}" type="pres">
      <dgm:prSet presAssocID="{8D9E44BE-0801-4196-906A-B4CAD4FFD19F}" presName="middleBoxParent" presStyleLbl="node1" presStyleIdx="1" presStyleCnt="3" custScaleY="115545" custLinFactNeighborX="1763" custLinFactNeighborY="383"/>
      <dgm:spPr/>
      <dgm:t>
        <a:bodyPr/>
        <a:lstStyle/>
        <a:p>
          <a:endParaRPr lang="ru-RU"/>
        </a:p>
      </dgm:t>
    </dgm:pt>
    <dgm:pt modelId="{F4476354-1E84-47FB-941C-0E50B970049E}" type="pres">
      <dgm:prSet presAssocID="{8D9E44BE-0801-4196-906A-B4CAD4FFD19F}" presName="middleBoxChildren" presStyleCnt="0"/>
      <dgm:spPr/>
    </dgm:pt>
    <dgm:pt modelId="{8B7A039F-76D4-48AC-A487-7356F1FB912B}" type="pres">
      <dgm:prSet presAssocID="{E5B498CA-41EF-478A-8027-D12FE0687AEC}" presName="mChild" presStyleLbl="fgAcc1" presStyleIdx="4" presStyleCnt="10" custScaleX="77470" custScaleY="88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B83FEE-24AF-49BA-B09E-B97114459278}" type="pres">
      <dgm:prSet presAssocID="{A38AEABF-E847-458F-8367-105E05954769}" presName="middleSibTrans" presStyleCnt="0"/>
      <dgm:spPr/>
    </dgm:pt>
    <dgm:pt modelId="{2052A39E-E87F-4AAE-9602-5DEA51BA73EF}" type="pres">
      <dgm:prSet presAssocID="{D7C88FE3-992B-4E65-8156-FBB2A1723746}" presName="mChild" presStyleLbl="fgAcc1" presStyleIdx="5" presStyleCnt="10" custScaleX="73944" custScaleY="90730" custLinFactNeighborY="511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47035B-FC62-48EE-A7A3-A63A639C0CA5}" type="pres">
      <dgm:prSet presAssocID="{8D9E44BE-0801-4196-906A-B4CAD4FFD19F}" presName="centerBox" presStyleCnt="0"/>
      <dgm:spPr/>
    </dgm:pt>
    <dgm:pt modelId="{82D624B2-B930-47C0-A205-304E08C8D470}" type="pres">
      <dgm:prSet presAssocID="{8D9E44BE-0801-4196-906A-B4CAD4FFD19F}" presName="centerBoxParent" presStyleLbl="node1" presStyleIdx="2" presStyleCnt="3" custScaleX="105378" custScaleY="150000" custLinFactNeighborX="1290" custLinFactNeighborY="-670"/>
      <dgm:spPr/>
      <dgm:t>
        <a:bodyPr/>
        <a:lstStyle/>
        <a:p>
          <a:endParaRPr lang="ru-RU"/>
        </a:p>
      </dgm:t>
    </dgm:pt>
    <dgm:pt modelId="{5767C5C2-9E26-4339-B188-274EE54E94DB}" type="pres">
      <dgm:prSet presAssocID="{8D9E44BE-0801-4196-906A-B4CAD4FFD19F}" presName="centerBoxChildren" presStyleCnt="0"/>
      <dgm:spPr/>
    </dgm:pt>
    <dgm:pt modelId="{28862D96-7A28-47DB-981B-3459108DB115}" type="pres">
      <dgm:prSet presAssocID="{C1BDB32E-8B6A-4143-B759-4B6B36F73AE8}" presName="cChild" presStyleLbl="fgAcc1" presStyleIdx="6" presStyleCnt="10" custScaleX="78813" custScaleY="158564" custLinFactX="-3620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ABC3D-A8FC-41D6-ACBE-16AA21B7882C}" type="pres">
      <dgm:prSet presAssocID="{DB92B29E-CC50-45C7-B0FD-F0A005E8647C}" presName="centerSibTrans" presStyleCnt="0"/>
      <dgm:spPr/>
    </dgm:pt>
    <dgm:pt modelId="{C3983BA9-994F-4A29-A9CB-482A3F7BA991}" type="pres">
      <dgm:prSet presAssocID="{3F9D04A5-3506-43D9-9378-6F795E28D785}" presName="cChild" presStyleLbl="fgAcc1" presStyleIdx="7" presStyleCnt="10" custScaleX="91774" custScaleY="155585" custLinFactNeighborX="-7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916ED8-504B-492B-B0DF-E69522AC7BB3}" type="pres">
      <dgm:prSet presAssocID="{B8F4E27E-12E3-41D0-973A-C8D2380BBB0E}" presName="centerSibTrans" presStyleCnt="0"/>
      <dgm:spPr/>
    </dgm:pt>
    <dgm:pt modelId="{8DCE9F0E-162E-4CB3-97DE-0B3889499A2A}" type="pres">
      <dgm:prSet presAssocID="{7885B503-8FE3-4405-98DF-D30EFEE537B1}" presName="cChild" presStyleLbl="fgAcc1" presStyleIdx="8" presStyleCnt="10" custScaleX="76258" custScaleY="152607" custLinFactX="100445" custLinFactNeighborX="200000" custLinFactNeighborY="1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1D073C-0381-406A-A1E6-89C247B99044}" type="pres">
      <dgm:prSet presAssocID="{5AE6B44A-F33B-464F-A368-01CF9BAF13F9}" presName="centerSibTrans" presStyleCnt="0"/>
      <dgm:spPr/>
    </dgm:pt>
    <dgm:pt modelId="{158F0BAA-BFFA-4DEF-A1C6-08864BD01F52}" type="pres">
      <dgm:prSet presAssocID="{3960B3B8-6E74-4688-AB36-3B8AC12DE411}" presName="cChild" presStyleLbl="fgAcc1" presStyleIdx="9" presStyleCnt="10" custScaleX="88745" custScaleY="154259" custLinFactX="-67760" custLinFactNeighborX="-100000" custLinFactNeighborY="1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AA7BC6-64C8-4917-8FD6-A28CA8DE9C05}" type="presOf" srcId="{BFD621FE-3E52-4951-B672-714599AFE217}" destId="{877605A6-3E34-4CD5-ABCF-B3CC669F7A58}" srcOrd="0" destOrd="0" presId="urn:microsoft.com/office/officeart/2005/8/layout/target2"/>
    <dgm:cxn modelId="{F8AA2B12-6ED6-4D6E-B7EA-7E83051E32CC}" srcId="{8D9E44BE-0801-4196-906A-B4CAD4FFD19F}" destId="{BFD621FE-3E52-4951-B672-714599AFE217}" srcOrd="1" destOrd="0" parTransId="{6661BB18-66F5-4DC7-8953-BA123A04E728}" sibTransId="{AF8E5D18-E1F1-48CE-9304-AFDDB3CABD73}"/>
    <dgm:cxn modelId="{37D20D1C-9750-4018-A41C-A429BF905046}" srcId="{D075945D-3960-445A-AA0D-F2962A7E52D9}" destId="{7CA9130C-3537-4270-BD1D-DB780DE21E50}" srcOrd="3" destOrd="0" parTransId="{859471F1-55B1-48D6-9DCB-28032D674AD3}" sibTransId="{E35A9AF5-1E30-452D-962F-73CC38BD9086}"/>
    <dgm:cxn modelId="{18EAFAE2-1745-4BE7-91BD-80A6EAED3CED}" srcId="{D075945D-3960-445A-AA0D-F2962A7E52D9}" destId="{9612D50A-91A4-4BE7-A979-AC26F1B57679}" srcOrd="2" destOrd="0" parTransId="{0E7FE3CD-DF40-4007-BF60-2215DB58A4AA}" sibTransId="{CB628884-B27C-4CE1-99FC-F0E92167DD0B}"/>
    <dgm:cxn modelId="{80448CCE-0872-4390-B781-D03076F407CB}" srcId="{8D9E44BE-0801-4196-906A-B4CAD4FFD19F}" destId="{CD42FD36-772C-4CF2-AC5D-B4C2D8304639}" srcOrd="2" destOrd="0" parTransId="{AC278AAA-195B-4E1C-B516-0C4C01037A55}" sibTransId="{190A3E19-88A1-402F-95BB-EAB0963973F1}"/>
    <dgm:cxn modelId="{287F361E-C41E-4F4E-B7A7-C86068E3BD1B}" srcId="{8D9E44BE-0801-4196-906A-B4CAD4FFD19F}" destId="{D075945D-3960-445A-AA0D-F2962A7E52D9}" srcOrd="0" destOrd="0" parTransId="{5A4177C7-E945-409D-82A6-DF97989683D6}" sibTransId="{691AE3E9-FCD1-40D1-8518-8C116AE35DE5}"/>
    <dgm:cxn modelId="{F975A732-433A-45F0-A58A-79FDC0076045}" type="presOf" srcId="{E5B498CA-41EF-478A-8027-D12FE0687AEC}" destId="{8B7A039F-76D4-48AC-A487-7356F1FB912B}" srcOrd="0" destOrd="0" presId="urn:microsoft.com/office/officeart/2005/8/layout/target2"/>
    <dgm:cxn modelId="{FE2B36E5-28B9-4475-9A68-998E811DC1CA}" srcId="{BFD621FE-3E52-4951-B672-714599AFE217}" destId="{D7C88FE3-992B-4E65-8156-FBB2A1723746}" srcOrd="1" destOrd="0" parTransId="{CC30C180-2A1E-4C63-8C5A-EAE8ACBDEDA4}" sibTransId="{8B7189F1-4213-4769-88C2-55C588C63684}"/>
    <dgm:cxn modelId="{30063577-A1AA-4C0D-8DD5-9EA84B8CC9D9}" type="presOf" srcId="{7885B503-8FE3-4405-98DF-D30EFEE537B1}" destId="{8DCE9F0E-162E-4CB3-97DE-0B3889499A2A}" srcOrd="0" destOrd="0" presId="urn:microsoft.com/office/officeart/2005/8/layout/target2"/>
    <dgm:cxn modelId="{D6E7FE3C-91DB-41E2-BD95-71F13A9A668E}" type="presOf" srcId="{50E358DC-EC2A-4758-8948-AEDB372FF610}" destId="{DCD1CA8E-55CD-4807-9700-E81957D83900}" srcOrd="0" destOrd="0" presId="urn:microsoft.com/office/officeart/2005/8/layout/target2"/>
    <dgm:cxn modelId="{53E0E17A-C9A7-4B1C-BCFF-CFE259EF3066}" type="presOf" srcId="{3960B3B8-6E74-4688-AB36-3B8AC12DE411}" destId="{158F0BAA-BFFA-4DEF-A1C6-08864BD01F52}" srcOrd="0" destOrd="0" presId="urn:microsoft.com/office/officeart/2005/8/layout/target2"/>
    <dgm:cxn modelId="{5F266920-4E6B-47BF-9B74-A2FBAAF5EED4}" type="presOf" srcId="{D7C88FE3-992B-4E65-8156-FBB2A1723746}" destId="{2052A39E-E87F-4AAE-9602-5DEA51BA73EF}" srcOrd="0" destOrd="0" presId="urn:microsoft.com/office/officeart/2005/8/layout/target2"/>
    <dgm:cxn modelId="{A5B640D9-C6CE-440F-A1EB-02817BF542F0}" type="presOf" srcId="{7CA9130C-3537-4270-BD1D-DB780DE21E50}" destId="{BC840662-6FE9-496A-85E8-B55029EB34D6}" srcOrd="0" destOrd="0" presId="urn:microsoft.com/office/officeart/2005/8/layout/target2"/>
    <dgm:cxn modelId="{1B551924-AEF7-482C-B03E-9C811D06EF42}" type="presOf" srcId="{9612D50A-91A4-4BE7-A979-AC26F1B57679}" destId="{9AE23E29-FDFA-4063-B0B7-8748D7DD6E76}" srcOrd="0" destOrd="0" presId="urn:microsoft.com/office/officeart/2005/8/layout/target2"/>
    <dgm:cxn modelId="{BEAF1E27-4C38-4F45-A509-54F4267A5B01}" srcId="{CD42FD36-772C-4CF2-AC5D-B4C2D8304639}" destId="{3F9D04A5-3506-43D9-9378-6F795E28D785}" srcOrd="1" destOrd="0" parTransId="{09F1ED42-7E00-43EC-BAE4-D40626FC9494}" sibTransId="{B8F4E27E-12E3-41D0-973A-C8D2380BBB0E}"/>
    <dgm:cxn modelId="{1764A7A0-E913-4460-A16A-0B369ADCBDD7}" srcId="{CD42FD36-772C-4CF2-AC5D-B4C2D8304639}" destId="{3960B3B8-6E74-4688-AB36-3B8AC12DE411}" srcOrd="3" destOrd="0" parTransId="{B21306F3-4C41-4E45-8F33-BBA41D577786}" sibTransId="{64C39D20-5E32-4C29-9A1B-A5765A5D3A00}"/>
    <dgm:cxn modelId="{38F68A35-1862-4191-B793-EDE280E4AE80}" type="presOf" srcId="{CD42FD36-772C-4CF2-AC5D-B4C2D8304639}" destId="{82D624B2-B930-47C0-A205-304E08C8D470}" srcOrd="0" destOrd="0" presId="urn:microsoft.com/office/officeart/2005/8/layout/target2"/>
    <dgm:cxn modelId="{B64BEDDD-9BAE-46F1-B364-F96FD0E61F75}" srcId="{D075945D-3960-445A-AA0D-F2962A7E52D9}" destId="{63321453-0130-4AE0-9BDD-2F760C579A65}" srcOrd="1" destOrd="0" parTransId="{83F9E79A-2D71-4D99-BDA8-A558226596C3}" sibTransId="{3ADF525D-1D59-444E-8ADA-458AAD4AAC84}"/>
    <dgm:cxn modelId="{18EA1750-A616-4E08-B538-A9B4BD2D9F0A}" srcId="{BFD621FE-3E52-4951-B672-714599AFE217}" destId="{E5B498CA-41EF-478A-8027-D12FE0687AEC}" srcOrd="0" destOrd="0" parTransId="{68167DE1-8E4F-4185-ABB1-241AD7FA25B8}" sibTransId="{A38AEABF-E847-458F-8367-105E05954769}"/>
    <dgm:cxn modelId="{26785F41-3A2A-4696-A5C6-4345B794FE45}" srcId="{D075945D-3960-445A-AA0D-F2962A7E52D9}" destId="{50E358DC-EC2A-4758-8948-AEDB372FF610}" srcOrd="0" destOrd="0" parTransId="{8D511F19-C03D-4C50-8ACF-D3EE5D59505B}" sibTransId="{C83D98E5-5D62-4A83-9D0D-E14A77D95182}"/>
    <dgm:cxn modelId="{C0E41DFE-2793-4D6B-85E6-CD3F097C533A}" type="presOf" srcId="{63321453-0130-4AE0-9BDD-2F760C579A65}" destId="{0B825E58-3DB7-4FD7-8739-5BB1407880F6}" srcOrd="0" destOrd="0" presId="urn:microsoft.com/office/officeart/2005/8/layout/target2"/>
    <dgm:cxn modelId="{217B6252-779B-4B06-8062-BF5AE378A99C}" type="presOf" srcId="{8D9E44BE-0801-4196-906A-B4CAD4FFD19F}" destId="{B756DE70-CF16-4758-911B-EACC3FB7971C}" srcOrd="0" destOrd="0" presId="urn:microsoft.com/office/officeart/2005/8/layout/target2"/>
    <dgm:cxn modelId="{0F43F6BB-E555-4AC7-81D9-5A1576D0846B}" srcId="{CD42FD36-772C-4CF2-AC5D-B4C2D8304639}" destId="{C1BDB32E-8B6A-4143-B759-4B6B36F73AE8}" srcOrd="0" destOrd="0" parTransId="{04BB2E04-CDE9-41EB-A9A7-81E052A4376C}" sibTransId="{DB92B29E-CC50-45C7-B0FD-F0A005E8647C}"/>
    <dgm:cxn modelId="{1830665F-73F0-48FF-BEAD-4C055E518DDA}" type="presOf" srcId="{C1BDB32E-8B6A-4143-B759-4B6B36F73AE8}" destId="{28862D96-7A28-47DB-981B-3459108DB115}" srcOrd="0" destOrd="0" presId="urn:microsoft.com/office/officeart/2005/8/layout/target2"/>
    <dgm:cxn modelId="{EC7BAF39-C1C8-4168-890E-392CDC47D418}" type="presOf" srcId="{3F9D04A5-3506-43D9-9378-6F795E28D785}" destId="{C3983BA9-994F-4A29-A9CB-482A3F7BA991}" srcOrd="0" destOrd="0" presId="urn:microsoft.com/office/officeart/2005/8/layout/target2"/>
    <dgm:cxn modelId="{85EB6052-7796-4948-A977-B294B5A38F24}" srcId="{CD42FD36-772C-4CF2-AC5D-B4C2D8304639}" destId="{7885B503-8FE3-4405-98DF-D30EFEE537B1}" srcOrd="2" destOrd="0" parTransId="{BE114DD5-D6E4-4413-B86C-F53D34B8C846}" sibTransId="{5AE6B44A-F33B-464F-A368-01CF9BAF13F9}"/>
    <dgm:cxn modelId="{5CBF4ACE-5846-443B-9AE1-2A4EDE42FEF1}" type="presOf" srcId="{D075945D-3960-445A-AA0D-F2962A7E52D9}" destId="{0161F2E0-24BD-4ABD-A402-E03DDA2F2FB5}" srcOrd="0" destOrd="0" presId="urn:microsoft.com/office/officeart/2005/8/layout/target2"/>
    <dgm:cxn modelId="{6BC0735E-BA53-48CF-8C9A-9B89A41CBA87}" type="presParOf" srcId="{B756DE70-CF16-4758-911B-EACC3FB7971C}" destId="{3CF15031-6CFA-46B5-B92C-0231F2636C18}" srcOrd="0" destOrd="0" presId="urn:microsoft.com/office/officeart/2005/8/layout/target2"/>
    <dgm:cxn modelId="{303B41A2-BEF1-4250-A131-FDAE9F727AE5}" type="presParOf" srcId="{3CF15031-6CFA-46B5-B92C-0231F2636C18}" destId="{0161F2E0-24BD-4ABD-A402-E03DDA2F2FB5}" srcOrd="0" destOrd="0" presId="urn:microsoft.com/office/officeart/2005/8/layout/target2"/>
    <dgm:cxn modelId="{2FBE7707-980A-4959-B300-AA9F075D8AA6}" type="presParOf" srcId="{3CF15031-6CFA-46B5-B92C-0231F2636C18}" destId="{EB5BA945-7E43-409C-B123-6C0E31982831}" srcOrd="1" destOrd="0" presId="urn:microsoft.com/office/officeart/2005/8/layout/target2"/>
    <dgm:cxn modelId="{81091F04-503F-4A99-AD68-B7CFEF044128}" type="presParOf" srcId="{EB5BA945-7E43-409C-B123-6C0E31982831}" destId="{DCD1CA8E-55CD-4807-9700-E81957D83900}" srcOrd="0" destOrd="0" presId="urn:microsoft.com/office/officeart/2005/8/layout/target2"/>
    <dgm:cxn modelId="{78A317E3-38C8-48A9-9C38-C8A5BEBB4C41}" type="presParOf" srcId="{EB5BA945-7E43-409C-B123-6C0E31982831}" destId="{A1274650-2EA6-489D-B25C-2B33D7C56DBB}" srcOrd="1" destOrd="0" presId="urn:microsoft.com/office/officeart/2005/8/layout/target2"/>
    <dgm:cxn modelId="{093C203A-691F-47AD-AC90-6F6807CD96B0}" type="presParOf" srcId="{EB5BA945-7E43-409C-B123-6C0E31982831}" destId="{0B825E58-3DB7-4FD7-8739-5BB1407880F6}" srcOrd="2" destOrd="0" presId="urn:microsoft.com/office/officeart/2005/8/layout/target2"/>
    <dgm:cxn modelId="{8B45DED5-5634-4174-88FD-AB37E7AA8A23}" type="presParOf" srcId="{EB5BA945-7E43-409C-B123-6C0E31982831}" destId="{B0E31D75-8FE5-4A60-B3CF-83A0C405F81D}" srcOrd="3" destOrd="0" presId="urn:microsoft.com/office/officeart/2005/8/layout/target2"/>
    <dgm:cxn modelId="{98CB6164-9977-4B86-A5C5-FD8431B821C5}" type="presParOf" srcId="{EB5BA945-7E43-409C-B123-6C0E31982831}" destId="{9AE23E29-FDFA-4063-B0B7-8748D7DD6E76}" srcOrd="4" destOrd="0" presId="urn:microsoft.com/office/officeart/2005/8/layout/target2"/>
    <dgm:cxn modelId="{F5DDF6B5-0D24-4646-B070-A5C08E732E03}" type="presParOf" srcId="{EB5BA945-7E43-409C-B123-6C0E31982831}" destId="{16B16629-1344-4D0A-AC4A-4E1A2FDC2335}" srcOrd="5" destOrd="0" presId="urn:microsoft.com/office/officeart/2005/8/layout/target2"/>
    <dgm:cxn modelId="{D1C43E52-4B01-46F0-966E-705218ABF718}" type="presParOf" srcId="{EB5BA945-7E43-409C-B123-6C0E31982831}" destId="{BC840662-6FE9-496A-85E8-B55029EB34D6}" srcOrd="6" destOrd="0" presId="urn:microsoft.com/office/officeart/2005/8/layout/target2"/>
    <dgm:cxn modelId="{A67AD30C-ED3C-4E25-8EE9-C7EBD2895ABB}" type="presParOf" srcId="{B756DE70-CF16-4758-911B-EACC3FB7971C}" destId="{5432FC15-F1C2-4E06-963E-6C9D192B4C76}" srcOrd="1" destOrd="0" presId="urn:microsoft.com/office/officeart/2005/8/layout/target2"/>
    <dgm:cxn modelId="{C2EA0C33-71DC-4E01-B215-534E5E6E9FA3}" type="presParOf" srcId="{5432FC15-F1C2-4E06-963E-6C9D192B4C76}" destId="{877605A6-3E34-4CD5-ABCF-B3CC669F7A58}" srcOrd="0" destOrd="0" presId="urn:microsoft.com/office/officeart/2005/8/layout/target2"/>
    <dgm:cxn modelId="{0E9BB411-1534-44E4-A8E2-4528EEE1C3F9}" type="presParOf" srcId="{5432FC15-F1C2-4E06-963E-6C9D192B4C76}" destId="{F4476354-1E84-47FB-941C-0E50B970049E}" srcOrd="1" destOrd="0" presId="urn:microsoft.com/office/officeart/2005/8/layout/target2"/>
    <dgm:cxn modelId="{B8F564D5-2EFF-446B-86FC-812154DA881B}" type="presParOf" srcId="{F4476354-1E84-47FB-941C-0E50B970049E}" destId="{8B7A039F-76D4-48AC-A487-7356F1FB912B}" srcOrd="0" destOrd="0" presId="urn:microsoft.com/office/officeart/2005/8/layout/target2"/>
    <dgm:cxn modelId="{7A74450A-F006-4C7D-B7B1-B2708425B9D7}" type="presParOf" srcId="{F4476354-1E84-47FB-941C-0E50B970049E}" destId="{35B83FEE-24AF-49BA-B09E-B97114459278}" srcOrd="1" destOrd="0" presId="urn:microsoft.com/office/officeart/2005/8/layout/target2"/>
    <dgm:cxn modelId="{DBFCB000-4AAA-45A1-BEBA-1AA7C5AF28E5}" type="presParOf" srcId="{F4476354-1E84-47FB-941C-0E50B970049E}" destId="{2052A39E-E87F-4AAE-9602-5DEA51BA73EF}" srcOrd="2" destOrd="0" presId="urn:microsoft.com/office/officeart/2005/8/layout/target2"/>
    <dgm:cxn modelId="{9543C785-5FC4-4B6D-A1B0-27A7C6C7D318}" type="presParOf" srcId="{B756DE70-CF16-4758-911B-EACC3FB7971C}" destId="{8B47035B-FC62-48EE-A7A3-A63A639C0CA5}" srcOrd="2" destOrd="0" presId="urn:microsoft.com/office/officeart/2005/8/layout/target2"/>
    <dgm:cxn modelId="{D387D0F3-3DE4-484F-8D49-C058F4F1D68B}" type="presParOf" srcId="{8B47035B-FC62-48EE-A7A3-A63A639C0CA5}" destId="{82D624B2-B930-47C0-A205-304E08C8D470}" srcOrd="0" destOrd="0" presId="urn:microsoft.com/office/officeart/2005/8/layout/target2"/>
    <dgm:cxn modelId="{A36F97BC-7424-4877-8969-4B51047AEAC1}" type="presParOf" srcId="{8B47035B-FC62-48EE-A7A3-A63A639C0CA5}" destId="{5767C5C2-9E26-4339-B188-274EE54E94DB}" srcOrd="1" destOrd="0" presId="urn:microsoft.com/office/officeart/2005/8/layout/target2"/>
    <dgm:cxn modelId="{62284A92-1887-4985-8A4F-3E6C67F9BE3C}" type="presParOf" srcId="{5767C5C2-9E26-4339-B188-274EE54E94DB}" destId="{28862D96-7A28-47DB-981B-3459108DB115}" srcOrd="0" destOrd="0" presId="urn:microsoft.com/office/officeart/2005/8/layout/target2"/>
    <dgm:cxn modelId="{BA4E3DF4-9CA3-4BD3-BF57-2DD5B80F48D1}" type="presParOf" srcId="{5767C5C2-9E26-4339-B188-274EE54E94DB}" destId="{245ABC3D-A8FC-41D6-ACBE-16AA21B7882C}" srcOrd="1" destOrd="0" presId="urn:microsoft.com/office/officeart/2005/8/layout/target2"/>
    <dgm:cxn modelId="{3780D858-9A58-4BA1-94B4-2BB1B64A84B6}" type="presParOf" srcId="{5767C5C2-9E26-4339-B188-274EE54E94DB}" destId="{C3983BA9-994F-4A29-A9CB-482A3F7BA991}" srcOrd="2" destOrd="0" presId="urn:microsoft.com/office/officeart/2005/8/layout/target2"/>
    <dgm:cxn modelId="{1022F369-E837-435E-A236-5F49BF20E2F5}" type="presParOf" srcId="{5767C5C2-9E26-4339-B188-274EE54E94DB}" destId="{D1916ED8-504B-492B-B0DF-E69522AC7BB3}" srcOrd="3" destOrd="0" presId="urn:microsoft.com/office/officeart/2005/8/layout/target2"/>
    <dgm:cxn modelId="{72AE7084-0ACF-4589-A61E-426A110277BB}" type="presParOf" srcId="{5767C5C2-9E26-4339-B188-274EE54E94DB}" destId="{8DCE9F0E-162E-4CB3-97DE-0B3889499A2A}" srcOrd="4" destOrd="0" presId="urn:microsoft.com/office/officeart/2005/8/layout/target2"/>
    <dgm:cxn modelId="{4BE5EE44-5956-41EB-B038-39CA9AF02C44}" type="presParOf" srcId="{5767C5C2-9E26-4339-B188-274EE54E94DB}" destId="{451D073C-0381-406A-A1E6-89C247B99044}" srcOrd="5" destOrd="0" presId="urn:microsoft.com/office/officeart/2005/8/layout/target2"/>
    <dgm:cxn modelId="{D030EFA2-210F-43BD-B66B-27E87440720D}" type="presParOf" srcId="{5767C5C2-9E26-4339-B188-274EE54E94DB}" destId="{158F0BAA-BFFA-4DEF-A1C6-08864BD01F52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6EF409-4AAF-4D3F-9856-246FEEBD1196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03D52B-7FA8-4837-9472-DEADBFE8A927}">
      <dgm:prSet phldrT="[Текст]" custT="1"/>
      <dgm:spPr>
        <a:xfrm>
          <a:off x="3268612" y="1943130"/>
          <a:ext cx="2801667" cy="1295420"/>
        </a:xfrm>
        <a:prstGeom prst="roundRect">
          <a:avLst/>
        </a:prstGeom>
        <a:solidFill>
          <a:srgbClr val="F26724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r>
            <a:rPr lang="ru-RU" sz="1600" b="1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Профессиональные стандарты</a:t>
          </a:r>
          <a:endParaRPr lang="ru-RU" sz="1600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CF2126BA-12A1-4D24-90C6-602450D0CACE}" type="parTrans" cxnId="{20013298-3903-4C44-BFBA-7ADE7028AB34}">
      <dgm:prSet/>
      <dgm:spPr/>
      <dgm:t>
        <a:bodyPr/>
        <a:lstStyle/>
        <a:p>
          <a:endParaRPr lang="ru-RU" sz="1400"/>
        </a:p>
      </dgm:t>
    </dgm:pt>
    <dgm:pt modelId="{7016DBE2-A808-40C6-BE08-0307C9DEA09F}" type="sibTrans" cxnId="{20013298-3903-4C44-BFBA-7ADE7028AB34}">
      <dgm:prSet/>
      <dgm:spPr/>
      <dgm:t>
        <a:bodyPr/>
        <a:lstStyle/>
        <a:p>
          <a:endParaRPr lang="ru-RU" sz="1400"/>
        </a:p>
      </dgm:t>
    </dgm:pt>
    <dgm:pt modelId="{DDCD2D0D-A669-42DE-8ED4-4AE5CD6CE4A8}">
      <dgm:prSet phldrT="[Текст]" custT="1"/>
      <dgm:spPr>
        <a:xfrm rot="16200000">
          <a:off x="1039302" y="-1039302"/>
          <a:ext cx="2590840" cy="4669445"/>
        </a:xfrm>
        <a:prstGeom prst="round1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pPr algn="ctr">
            <a:spcAft>
              <a:spcPts val="900"/>
            </a:spcAft>
          </a:pPr>
          <a:r>
            <a:rPr lang="ru-RU" sz="1400" b="1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РАБОТОДАТЕЛИ</a:t>
          </a:r>
        </a:p>
        <a:p>
          <a:pPr algn="just">
            <a:spcAft>
              <a:spcPts val="900"/>
            </a:spcAft>
          </a:pPr>
          <a:r>
            <a:rPr lang="ru-RU" sz="14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Достижение высоких экономических результатов за счет повышения эффективности деятельности.</a:t>
          </a:r>
        </a:p>
        <a:p>
          <a:pPr algn="just">
            <a:spcAft>
              <a:spcPts val="900"/>
            </a:spcAft>
          </a:pPr>
          <a:r>
            <a:rPr lang="ru-RU" sz="14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Стандартизация требований к работникам.</a:t>
          </a:r>
        </a:p>
        <a:p>
          <a:pPr algn="just">
            <a:spcAft>
              <a:spcPts val="900"/>
            </a:spcAft>
          </a:pPr>
          <a:r>
            <a:rPr lang="ru-RU" sz="14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Разработка корпоративных моделей компетенций.</a:t>
          </a:r>
        </a:p>
        <a:p>
          <a:pPr algn="just">
            <a:spcAft>
              <a:spcPts val="900"/>
            </a:spcAft>
          </a:pPr>
          <a:r>
            <a:rPr lang="ru-RU" sz="14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Выбор критериев для отбора и подбора персонала.</a:t>
          </a:r>
        </a:p>
        <a:p>
          <a:pPr algn="just">
            <a:spcAft>
              <a:spcPct val="35000"/>
            </a:spcAft>
          </a:pPr>
          <a:r>
            <a:rPr lang="ru-RU" sz="14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Развитие мотивации работников.</a:t>
          </a:r>
          <a:endParaRPr lang="ru-RU" sz="140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778F5327-60E1-4B68-8B18-D8CE2097A0CC}" type="parTrans" cxnId="{0AE818C6-E0FE-4F01-8823-ACB04BD1DC14}">
      <dgm:prSet/>
      <dgm:spPr/>
      <dgm:t>
        <a:bodyPr/>
        <a:lstStyle/>
        <a:p>
          <a:endParaRPr lang="ru-RU" sz="1400"/>
        </a:p>
      </dgm:t>
    </dgm:pt>
    <dgm:pt modelId="{05D53CF5-21DD-49DB-969E-F2B53BE9C89A}" type="sibTrans" cxnId="{0AE818C6-E0FE-4F01-8823-ACB04BD1DC14}">
      <dgm:prSet/>
      <dgm:spPr/>
      <dgm:t>
        <a:bodyPr/>
        <a:lstStyle/>
        <a:p>
          <a:endParaRPr lang="ru-RU" sz="1400"/>
        </a:p>
      </dgm:t>
    </dgm:pt>
    <dgm:pt modelId="{D793E9E2-07E0-4A79-972E-D950541F60E1}">
      <dgm:prSet phldrT="[Текст]" custT="1"/>
      <dgm:spPr>
        <a:xfrm>
          <a:off x="4669445" y="0"/>
          <a:ext cx="4669445" cy="2590840"/>
        </a:xfrm>
        <a:prstGeom prst="round1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gm:spPr>
      <dgm:t>
        <a:bodyPr anchor="t"/>
        <a:lstStyle/>
        <a:p>
          <a:pPr algn="ctr">
            <a:spcAft>
              <a:spcPts val="900"/>
            </a:spcAft>
          </a:pPr>
          <a:r>
            <a:rPr lang="ru-RU" sz="1400" b="1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РАБОТНИКИ</a:t>
          </a:r>
        </a:p>
        <a:p>
          <a:pPr algn="just">
            <a:spcAft>
              <a:spcPts val="900"/>
            </a:spcAft>
          </a:pPr>
          <a:r>
            <a:rPr lang="ru-RU" sz="14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Повышение собственной квалификации и мобильности.</a:t>
          </a:r>
        </a:p>
        <a:p>
          <a:pPr algn="just">
            <a:spcAft>
              <a:spcPct val="35000"/>
            </a:spcAft>
          </a:pPr>
          <a:r>
            <a:rPr lang="ru-RU" sz="14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Повышение конкурентоспособности на рынке труда.</a:t>
          </a:r>
          <a:endParaRPr lang="ru-RU" sz="140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93EA3DAD-E497-4E75-B165-CEE61F52DD06}" type="parTrans" cxnId="{19B92EC3-F21F-457B-97D6-1F62C538BD29}">
      <dgm:prSet/>
      <dgm:spPr/>
      <dgm:t>
        <a:bodyPr/>
        <a:lstStyle/>
        <a:p>
          <a:endParaRPr lang="ru-RU" sz="1400"/>
        </a:p>
      </dgm:t>
    </dgm:pt>
    <dgm:pt modelId="{B3C8E4EE-88A7-40BA-8D0E-C81023B5FFA8}" type="sibTrans" cxnId="{19B92EC3-F21F-457B-97D6-1F62C538BD29}">
      <dgm:prSet/>
      <dgm:spPr/>
      <dgm:t>
        <a:bodyPr/>
        <a:lstStyle/>
        <a:p>
          <a:endParaRPr lang="ru-RU" sz="1400"/>
        </a:p>
      </dgm:t>
    </dgm:pt>
    <dgm:pt modelId="{DDE52499-0ECD-43BA-A5EF-169881EB2B23}">
      <dgm:prSet phldrT="[Текст]" custT="1"/>
      <dgm:spPr>
        <a:xfrm rot="10800000">
          <a:off x="0" y="2590840"/>
          <a:ext cx="4669445" cy="2590840"/>
        </a:xfrm>
        <a:prstGeom prst="round1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pPr algn="ctr">
            <a:spcAft>
              <a:spcPts val="900"/>
            </a:spcAft>
          </a:pPr>
          <a:r>
            <a:rPr lang="ru-RU" sz="1400" b="1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ГОСУДАРСТВО</a:t>
          </a:r>
        </a:p>
        <a:p>
          <a:pPr algn="just">
            <a:spcAft>
              <a:spcPts val="900"/>
            </a:spcAft>
          </a:pPr>
          <a:r>
            <a:rPr lang="ru-RU" sz="14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Формирование политики в области занятости.</a:t>
          </a:r>
        </a:p>
        <a:p>
          <a:pPr algn="just">
            <a:spcAft>
              <a:spcPts val="900"/>
            </a:spcAft>
          </a:pPr>
          <a:r>
            <a:rPr lang="ru-RU" sz="14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Регулирование рынка труда.</a:t>
          </a:r>
        </a:p>
        <a:p>
          <a:pPr algn="just">
            <a:spcAft>
              <a:spcPct val="35000"/>
            </a:spcAft>
          </a:pPr>
          <a:r>
            <a:rPr lang="ru-RU" sz="14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Эффективное управление государственным заказом для системы профессионального образования.</a:t>
          </a:r>
        </a:p>
        <a:p>
          <a:pPr algn="just">
            <a:spcAft>
              <a:spcPct val="35000"/>
            </a:spcAft>
          </a:pPr>
          <a:endParaRPr lang="ru-RU" sz="1400" b="0" dirty="0">
            <a:solidFill>
              <a:srgbClr val="000000"/>
            </a:solidFill>
            <a:latin typeface="Arial"/>
            <a:ea typeface="+mn-ea"/>
            <a:cs typeface="+mn-cs"/>
          </a:endParaRPr>
        </a:p>
      </dgm:t>
    </dgm:pt>
    <dgm:pt modelId="{6A7F3FC3-3BA2-47E2-A314-A7CC7BEE8F6A}" type="parTrans" cxnId="{7C245237-3907-4C30-9F62-70ACD8708978}">
      <dgm:prSet/>
      <dgm:spPr/>
      <dgm:t>
        <a:bodyPr/>
        <a:lstStyle/>
        <a:p>
          <a:endParaRPr lang="ru-RU" sz="1400"/>
        </a:p>
      </dgm:t>
    </dgm:pt>
    <dgm:pt modelId="{3E3B18DC-AE7F-4794-AC41-1D6C420DCBFA}" type="sibTrans" cxnId="{7C245237-3907-4C30-9F62-70ACD8708978}">
      <dgm:prSet/>
      <dgm:spPr/>
      <dgm:t>
        <a:bodyPr/>
        <a:lstStyle/>
        <a:p>
          <a:endParaRPr lang="ru-RU" sz="1400"/>
        </a:p>
      </dgm:t>
    </dgm:pt>
    <dgm:pt modelId="{E3815AAE-3C95-422C-B2B7-0997B73ED3A6}">
      <dgm:prSet phldrT="[Текст]" custT="1"/>
      <dgm:spPr>
        <a:xfrm rot="5400000">
          <a:off x="5708748" y="1551537"/>
          <a:ext cx="2590840" cy="4669445"/>
        </a:xfrm>
        <a:prstGeom prst="round1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pPr algn="ctr">
            <a:spcAft>
              <a:spcPts val="900"/>
            </a:spcAft>
          </a:pPr>
          <a:r>
            <a:rPr lang="ru-RU" sz="1300" b="1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       СФЕРА ОБРАЗОВАНИЯ</a:t>
          </a:r>
        </a:p>
        <a:p>
          <a:pPr algn="just">
            <a:spcAft>
              <a:spcPts val="900"/>
            </a:spcAft>
          </a:pPr>
          <a:r>
            <a:rPr lang="ru-RU" sz="14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Разработка образовательных стандартов и образовательных программ с учетом требований рынка.</a:t>
          </a:r>
        </a:p>
        <a:p>
          <a:pPr algn="just">
            <a:spcAft>
              <a:spcPts val="900"/>
            </a:spcAft>
          </a:pPr>
          <a:r>
            <a:rPr lang="ru-RU" sz="14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Оценка качества обучения в соответствии с требованиями работодателей (ПОА).</a:t>
          </a:r>
        </a:p>
        <a:p>
          <a:pPr algn="just">
            <a:spcAft>
              <a:spcPct val="35000"/>
            </a:spcAft>
          </a:pPr>
          <a:r>
            <a:rPr lang="ru-RU" sz="1400" b="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Оперативное изменение образовательных программ в соответствии с изменениями профессиональных стандартов.</a:t>
          </a:r>
        </a:p>
        <a:p>
          <a:pPr algn="just">
            <a:spcAft>
              <a:spcPct val="35000"/>
            </a:spcAft>
          </a:pPr>
          <a:endParaRPr lang="ru-RU" sz="13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4452B5B4-0CB3-4090-BD3E-6D4F15754FDF}" type="parTrans" cxnId="{FFE5A613-318A-40F9-A781-B78548410D4E}">
      <dgm:prSet/>
      <dgm:spPr/>
      <dgm:t>
        <a:bodyPr/>
        <a:lstStyle/>
        <a:p>
          <a:endParaRPr lang="ru-RU" sz="1400"/>
        </a:p>
      </dgm:t>
    </dgm:pt>
    <dgm:pt modelId="{F322501B-8E12-42AF-ACB2-199E20815CED}" type="sibTrans" cxnId="{FFE5A613-318A-40F9-A781-B78548410D4E}">
      <dgm:prSet/>
      <dgm:spPr/>
      <dgm:t>
        <a:bodyPr/>
        <a:lstStyle/>
        <a:p>
          <a:endParaRPr lang="ru-RU" sz="1400"/>
        </a:p>
      </dgm:t>
    </dgm:pt>
    <dgm:pt modelId="{D43FE629-C145-4000-BFAE-F53CD5286E32}" type="pres">
      <dgm:prSet presAssocID="{DC6EF409-4AAF-4D3F-9856-246FEEBD119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CF4FD6-8809-4CC6-BB3F-FCF612F57470}" type="pres">
      <dgm:prSet presAssocID="{DC6EF409-4AAF-4D3F-9856-246FEEBD1196}" presName="matrix" presStyleCnt="0"/>
      <dgm:spPr/>
    </dgm:pt>
    <dgm:pt modelId="{CB2694A9-1E64-4E8D-8369-69414FB92322}" type="pres">
      <dgm:prSet presAssocID="{DC6EF409-4AAF-4D3F-9856-246FEEBD1196}" presName="tile1" presStyleLbl="node1" presStyleIdx="0" presStyleCnt="4"/>
      <dgm:spPr/>
      <dgm:t>
        <a:bodyPr/>
        <a:lstStyle/>
        <a:p>
          <a:endParaRPr lang="ru-RU"/>
        </a:p>
      </dgm:t>
    </dgm:pt>
    <dgm:pt modelId="{FDBD531B-7DB7-4838-A673-F0C5506C128E}" type="pres">
      <dgm:prSet presAssocID="{DC6EF409-4AAF-4D3F-9856-246FEEBD119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F3699E-0507-47F3-B142-FD8128CD078C}" type="pres">
      <dgm:prSet presAssocID="{DC6EF409-4AAF-4D3F-9856-246FEEBD1196}" presName="tile2" presStyleLbl="node1" presStyleIdx="1" presStyleCnt="4" custLinFactNeighborY="-527"/>
      <dgm:spPr/>
      <dgm:t>
        <a:bodyPr/>
        <a:lstStyle/>
        <a:p>
          <a:endParaRPr lang="ru-RU"/>
        </a:p>
      </dgm:t>
    </dgm:pt>
    <dgm:pt modelId="{8AF8C3E7-567A-4EE4-9A37-F9CEE9C6C2B4}" type="pres">
      <dgm:prSet presAssocID="{DC6EF409-4AAF-4D3F-9856-246FEEBD119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D1671A-05B7-4AD9-A5F4-56C1E85A4210}" type="pres">
      <dgm:prSet presAssocID="{DC6EF409-4AAF-4D3F-9856-246FEEBD1196}" presName="tile3" presStyleLbl="node1" presStyleIdx="2" presStyleCnt="4"/>
      <dgm:spPr/>
      <dgm:t>
        <a:bodyPr/>
        <a:lstStyle/>
        <a:p>
          <a:endParaRPr lang="ru-RU"/>
        </a:p>
      </dgm:t>
    </dgm:pt>
    <dgm:pt modelId="{01C510AA-D801-4672-94B5-958450A79D4A}" type="pres">
      <dgm:prSet presAssocID="{DC6EF409-4AAF-4D3F-9856-246FEEBD119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74BFE5-CAA2-41B6-921B-0BE2F78E72AA}" type="pres">
      <dgm:prSet presAssocID="{DC6EF409-4AAF-4D3F-9856-246FEEBD1196}" presName="tile4" presStyleLbl="node1" presStyleIdx="3" presStyleCnt="4"/>
      <dgm:spPr/>
      <dgm:t>
        <a:bodyPr/>
        <a:lstStyle/>
        <a:p>
          <a:endParaRPr lang="ru-RU"/>
        </a:p>
      </dgm:t>
    </dgm:pt>
    <dgm:pt modelId="{A0320ADA-9606-465A-81C7-D5CBCDBF8011}" type="pres">
      <dgm:prSet presAssocID="{DC6EF409-4AAF-4D3F-9856-246FEEBD119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E57CCC-D051-4B1C-B353-11A143DE2E19}" type="pres">
      <dgm:prSet presAssocID="{DC6EF409-4AAF-4D3F-9856-246FEEBD119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BDECF57-581D-45D3-8D15-B6D21E66B24B}" type="presOf" srcId="{E3815AAE-3C95-422C-B2B7-0997B73ED3A6}" destId="{2274BFE5-CAA2-41B6-921B-0BE2F78E72AA}" srcOrd="0" destOrd="0" presId="urn:microsoft.com/office/officeart/2005/8/layout/matrix1"/>
    <dgm:cxn modelId="{3CCE23A0-00BF-4F2C-8C02-3E140165C0A3}" type="presOf" srcId="{E3815AAE-3C95-422C-B2B7-0997B73ED3A6}" destId="{A0320ADA-9606-465A-81C7-D5CBCDBF8011}" srcOrd="1" destOrd="0" presId="urn:microsoft.com/office/officeart/2005/8/layout/matrix1"/>
    <dgm:cxn modelId="{C8D87B02-EDEB-491F-A413-6C008272093B}" type="presOf" srcId="{DDE52499-0ECD-43BA-A5EF-169881EB2B23}" destId="{01C510AA-D801-4672-94B5-958450A79D4A}" srcOrd="1" destOrd="0" presId="urn:microsoft.com/office/officeart/2005/8/layout/matrix1"/>
    <dgm:cxn modelId="{0AE818C6-E0FE-4F01-8823-ACB04BD1DC14}" srcId="{7D03D52B-7FA8-4837-9472-DEADBFE8A927}" destId="{DDCD2D0D-A669-42DE-8ED4-4AE5CD6CE4A8}" srcOrd="0" destOrd="0" parTransId="{778F5327-60E1-4B68-8B18-D8CE2097A0CC}" sibTransId="{05D53CF5-21DD-49DB-969E-F2B53BE9C89A}"/>
    <dgm:cxn modelId="{20013298-3903-4C44-BFBA-7ADE7028AB34}" srcId="{DC6EF409-4AAF-4D3F-9856-246FEEBD1196}" destId="{7D03D52B-7FA8-4837-9472-DEADBFE8A927}" srcOrd="0" destOrd="0" parTransId="{CF2126BA-12A1-4D24-90C6-602450D0CACE}" sibTransId="{7016DBE2-A808-40C6-BE08-0307C9DEA09F}"/>
    <dgm:cxn modelId="{AD25D5DE-D8D6-4B20-9721-DE1D0CF5171C}" type="presOf" srcId="{DDE52499-0ECD-43BA-A5EF-169881EB2B23}" destId="{4AD1671A-05B7-4AD9-A5F4-56C1E85A4210}" srcOrd="0" destOrd="0" presId="urn:microsoft.com/office/officeart/2005/8/layout/matrix1"/>
    <dgm:cxn modelId="{5603214D-E9CE-4866-BB08-BFC56F3B9DDD}" type="presOf" srcId="{D793E9E2-07E0-4A79-972E-D950541F60E1}" destId="{8AF8C3E7-567A-4EE4-9A37-F9CEE9C6C2B4}" srcOrd="1" destOrd="0" presId="urn:microsoft.com/office/officeart/2005/8/layout/matrix1"/>
    <dgm:cxn modelId="{FFE5A613-318A-40F9-A781-B78548410D4E}" srcId="{7D03D52B-7FA8-4837-9472-DEADBFE8A927}" destId="{E3815AAE-3C95-422C-B2B7-0997B73ED3A6}" srcOrd="3" destOrd="0" parTransId="{4452B5B4-0CB3-4090-BD3E-6D4F15754FDF}" sibTransId="{F322501B-8E12-42AF-ACB2-199E20815CED}"/>
    <dgm:cxn modelId="{525162FD-185E-49B1-9AB7-8D2F89503BCB}" type="presOf" srcId="{DC6EF409-4AAF-4D3F-9856-246FEEBD1196}" destId="{D43FE629-C145-4000-BFAE-F53CD5286E32}" srcOrd="0" destOrd="0" presId="urn:microsoft.com/office/officeart/2005/8/layout/matrix1"/>
    <dgm:cxn modelId="{BAE8780A-DC2F-4DB0-997C-E39EEFC8D1AC}" type="presOf" srcId="{DDCD2D0D-A669-42DE-8ED4-4AE5CD6CE4A8}" destId="{CB2694A9-1E64-4E8D-8369-69414FB92322}" srcOrd="0" destOrd="0" presId="urn:microsoft.com/office/officeart/2005/8/layout/matrix1"/>
    <dgm:cxn modelId="{7C245237-3907-4C30-9F62-70ACD8708978}" srcId="{7D03D52B-7FA8-4837-9472-DEADBFE8A927}" destId="{DDE52499-0ECD-43BA-A5EF-169881EB2B23}" srcOrd="2" destOrd="0" parTransId="{6A7F3FC3-3BA2-47E2-A314-A7CC7BEE8F6A}" sibTransId="{3E3B18DC-AE7F-4794-AC41-1D6C420DCBFA}"/>
    <dgm:cxn modelId="{FA9A26CD-DD54-459E-9565-E30F7DB43E91}" type="presOf" srcId="{D793E9E2-07E0-4A79-972E-D950541F60E1}" destId="{5BF3699E-0507-47F3-B142-FD8128CD078C}" srcOrd="0" destOrd="0" presId="urn:microsoft.com/office/officeart/2005/8/layout/matrix1"/>
    <dgm:cxn modelId="{5F610B84-2EA8-47AB-9070-D38F55C985E3}" type="presOf" srcId="{7D03D52B-7FA8-4837-9472-DEADBFE8A927}" destId="{3EE57CCC-D051-4B1C-B353-11A143DE2E19}" srcOrd="0" destOrd="0" presId="urn:microsoft.com/office/officeart/2005/8/layout/matrix1"/>
    <dgm:cxn modelId="{19B92EC3-F21F-457B-97D6-1F62C538BD29}" srcId="{7D03D52B-7FA8-4837-9472-DEADBFE8A927}" destId="{D793E9E2-07E0-4A79-972E-D950541F60E1}" srcOrd="1" destOrd="0" parTransId="{93EA3DAD-E497-4E75-B165-CEE61F52DD06}" sibTransId="{B3C8E4EE-88A7-40BA-8D0E-C81023B5FFA8}"/>
    <dgm:cxn modelId="{59D98415-73CA-4E43-8EB0-365577E3AC49}" type="presOf" srcId="{DDCD2D0D-A669-42DE-8ED4-4AE5CD6CE4A8}" destId="{FDBD531B-7DB7-4838-A673-F0C5506C128E}" srcOrd="1" destOrd="0" presId="urn:microsoft.com/office/officeart/2005/8/layout/matrix1"/>
    <dgm:cxn modelId="{5B63F5EB-121B-470C-9912-658B53971EE0}" type="presParOf" srcId="{D43FE629-C145-4000-BFAE-F53CD5286E32}" destId="{FDCF4FD6-8809-4CC6-BB3F-FCF612F57470}" srcOrd="0" destOrd="0" presId="urn:microsoft.com/office/officeart/2005/8/layout/matrix1"/>
    <dgm:cxn modelId="{D84CE7F2-4E19-4CDA-B955-E8F0D465E8E0}" type="presParOf" srcId="{FDCF4FD6-8809-4CC6-BB3F-FCF612F57470}" destId="{CB2694A9-1E64-4E8D-8369-69414FB92322}" srcOrd="0" destOrd="0" presId="urn:microsoft.com/office/officeart/2005/8/layout/matrix1"/>
    <dgm:cxn modelId="{B31416E3-C32E-455A-8295-5C5766A246AE}" type="presParOf" srcId="{FDCF4FD6-8809-4CC6-BB3F-FCF612F57470}" destId="{FDBD531B-7DB7-4838-A673-F0C5506C128E}" srcOrd="1" destOrd="0" presId="urn:microsoft.com/office/officeart/2005/8/layout/matrix1"/>
    <dgm:cxn modelId="{FB099758-44D7-419B-A5F3-0E1614896C22}" type="presParOf" srcId="{FDCF4FD6-8809-4CC6-BB3F-FCF612F57470}" destId="{5BF3699E-0507-47F3-B142-FD8128CD078C}" srcOrd="2" destOrd="0" presId="urn:microsoft.com/office/officeart/2005/8/layout/matrix1"/>
    <dgm:cxn modelId="{41672A09-8930-4D62-8F63-5528448FB480}" type="presParOf" srcId="{FDCF4FD6-8809-4CC6-BB3F-FCF612F57470}" destId="{8AF8C3E7-567A-4EE4-9A37-F9CEE9C6C2B4}" srcOrd="3" destOrd="0" presId="urn:microsoft.com/office/officeart/2005/8/layout/matrix1"/>
    <dgm:cxn modelId="{07B911DF-AF40-4A03-9CA3-A201998D20FE}" type="presParOf" srcId="{FDCF4FD6-8809-4CC6-BB3F-FCF612F57470}" destId="{4AD1671A-05B7-4AD9-A5F4-56C1E85A4210}" srcOrd="4" destOrd="0" presId="urn:microsoft.com/office/officeart/2005/8/layout/matrix1"/>
    <dgm:cxn modelId="{E3DAA696-05BE-442F-B835-E35D6BB72830}" type="presParOf" srcId="{FDCF4FD6-8809-4CC6-BB3F-FCF612F57470}" destId="{01C510AA-D801-4672-94B5-958450A79D4A}" srcOrd="5" destOrd="0" presId="urn:microsoft.com/office/officeart/2005/8/layout/matrix1"/>
    <dgm:cxn modelId="{59DF9AEF-9C8A-47DD-A530-6EA0947216ED}" type="presParOf" srcId="{FDCF4FD6-8809-4CC6-BB3F-FCF612F57470}" destId="{2274BFE5-CAA2-41B6-921B-0BE2F78E72AA}" srcOrd="6" destOrd="0" presId="urn:microsoft.com/office/officeart/2005/8/layout/matrix1"/>
    <dgm:cxn modelId="{452892A2-3031-4B16-8B99-02AC2C7DB549}" type="presParOf" srcId="{FDCF4FD6-8809-4CC6-BB3F-FCF612F57470}" destId="{A0320ADA-9606-465A-81C7-D5CBCDBF8011}" srcOrd="7" destOrd="0" presId="urn:microsoft.com/office/officeart/2005/8/layout/matrix1"/>
    <dgm:cxn modelId="{CB3B7FB5-2225-4783-ADFF-700DE9AE4C5F}" type="presParOf" srcId="{D43FE629-C145-4000-BFAE-F53CD5286E32}" destId="{3EE57CCC-D051-4B1C-B353-11A143DE2E19}" srcOrd="1" destOrd="0" presId="urn:microsoft.com/office/officeart/2005/8/layout/matrix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1F2E0-24BD-4ABD-A402-E03DDA2F2FB5}">
      <dsp:nvSpPr>
        <dsp:cNvPr id="0" name=""/>
        <dsp:cNvSpPr/>
      </dsp:nvSpPr>
      <dsp:spPr>
        <a:xfrm>
          <a:off x="0" y="0"/>
          <a:ext cx="8471971" cy="4316732"/>
        </a:xfrm>
        <a:prstGeom prst="roundRect">
          <a:avLst>
            <a:gd name="adj" fmla="val 8500"/>
          </a:avLst>
        </a:prstGeom>
        <a:solidFill>
          <a:schemeClr val="accent1">
            <a:lumMod val="50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3350264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altLang="ru-RU" sz="2400" b="1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Вид  профессиональной  деятельности</a:t>
          </a:r>
        </a:p>
      </dsp:txBody>
      <dsp:txXfrm>
        <a:off x="107468" y="107468"/>
        <a:ext cx="8257035" cy="4101796"/>
      </dsp:txXfrm>
    </dsp:sp>
    <dsp:sp modelId="{DCD1CA8E-55CD-4807-9700-E81957D83900}">
      <dsp:nvSpPr>
        <dsp:cNvPr id="0" name=""/>
        <dsp:cNvSpPr/>
      </dsp:nvSpPr>
      <dsp:spPr>
        <a:xfrm>
          <a:off x="211799" y="1079183"/>
          <a:ext cx="1270795" cy="65744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5 уровень</a:t>
          </a:r>
          <a:endParaRPr lang="ru-RU" sz="1800" kern="1200" dirty="0"/>
        </a:p>
      </dsp:txBody>
      <dsp:txXfrm>
        <a:off x="232018" y="1099402"/>
        <a:ext cx="1230357" cy="617011"/>
      </dsp:txXfrm>
    </dsp:sp>
    <dsp:sp modelId="{0B825E58-3DB7-4FD7-8739-5BB1407880F6}">
      <dsp:nvSpPr>
        <dsp:cNvPr id="0" name=""/>
        <dsp:cNvSpPr/>
      </dsp:nvSpPr>
      <dsp:spPr>
        <a:xfrm>
          <a:off x="211799" y="1815188"/>
          <a:ext cx="1270795" cy="72065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6 уровень</a:t>
          </a:r>
          <a:endParaRPr lang="ru-RU" sz="1800" kern="1200" dirty="0"/>
        </a:p>
      </dsp:txBody>
      <dsp:txXfrm>
        <a:off x="233962" y="1837351"/>
        <a:ext cx="1226469" cy="676333"/>
      </dsp:txXfrm>
    </dsp:sp>
    <dsp:sp modelId="{9AE23E29-FDFA-4063-B0B7-8748D7DD6E76}">
      <dsp:nvSpPr>
        <dsp:cNvPr id="0" name=""/>
        <dsp:cNvSpPr/>
      </dsp:nvSpPr>
      <dsp:spPr>
        <a:xfrm>
          <a:off x="211799" y="2614404"/>
          <a:ext cx="1270795" cy="689858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7 уровень</a:t>
          </a:r>
          <a:endParaRPr lang="ru-RU" sz="1800" kern="1200" dirty="0"/>
        </a:p>
      </dsp:txBody>
      <dsp:txXfrm>
        <a:off x="233015" y="2635620"/>
        <a:ext cx="1228363" cy="647426"/>
      </dsp:txXfrm>
    </dsp:sp>
    <dsp:sp modelId="{BC840662-6FE9-496A-85E8-B55029EB34D6}">
      <dsp:nvSpPr>
        <dsp:cNvPr id="0" name=""/>
        <dsp:cNvSpPr/>
      </dsp:nvSpPr>
      <dsp:spPr>
        <a:xfrm>
          <a:off x="211799" y="3382818"/>
          <a:ext cx="1270795" cy="716625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8 уровень</a:t>
          </a:r>
          <a:endParaRPr lang="ru-RU" sz="1800" kern="1200" dirty="0"/>
        </a:p>
      </dsp:txBody>
      <dsp:txXfrm>
        <a:off x="233838" y="3404857"/>
        <a:ext cx="1226717" cy="672547"/>
      </dsp:txXfrm>
    </dsp:sp>
    <dsp:sp modelId="{877605A6-3E34-4CD5-ABCF-B3CC669F7A58}">
      <dsp:nvSpPr>
        <dsp:cNvPr id="0" name=""/>
        <dsp:cNvSpPr/>
      </dsp:nvSpPr>
      <dsp:spPr>
        <a:xfrm>
          <a:off x="1810148" y="844320"/>
          <a:ext cx="6565777" cy="3491437"/>
        </a:xfrm>
        <a:prstGeom prst="roundRect">
          <a:avLst>
            <a:gd name="adj" fmla="val 105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1918787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Обобщенные трудовые функции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17522" y="951694"/>
        <a:ext cx="6351029" cy="3276689"/>
      </dsp:txXfrm>
    </dsp:sp>
    <dsp:sp modelId="{8B7A039F-76D4-48AC-A487-7356F1FB912B}">
      <dsp:nvSpPr>
        <dsp:cNvPr id="0" name=""/>
        <dsp:cNvSpPr/>
      </dsp:nvSpPr>
      <dsp:spPr>
        <a:xfrm>
          <a:off x="2006465" y="2136782"/>
          <a:ext cx="1017301" cy="82534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КОД</a:t>
          </a:r>
          <a:endParaRPr lang="ru-RU" sz="1100" b="1" kern="1200" dirty="0"/>
        </a:p>
      </dsp:txBody>
      <dsp:txXfrm>
        <a:off x="2031847" y="2162164"/>
        <a:ext cx="966537" cy="774583"/>
      </dsp:txXfrm>
    </dsp:sp>
    <dsp:sp modelId="{2052A39E-E87F-4AAE-9602-5DEA51BA73EF}">
      <dsp:nvSpPr>
        <dsp:cNvPr id="0" name=""/>
        <dsp:cNvSpPr/>
      </dsp:nvSpPr>
      <dsp:spPr>
        <a:xfrm>
          <a:off x="2029616" y="3064737"/>
          <a:ext cx="970999" cy="84209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КОД</a:t>
          </a:r>
          <a:endParaRPr lang="ru-RU" sz="1100" b="1" kern="1200" dirty="0"/>
        </a:p>
      </dsp:txBody>
      <dsp:txXfrm>
        <a:off x="2055513" y="3090634"/>
        <a:ext cx="919205" cy="790297"/>
      </dsp:txXfrm>
    </dsp:sp>
    <dsp:sp modelId="{82D624B2-B930-47C0-A205-304E08C8D470}">
      <dsp:nvSpPr>
        <dsp:cNvPr id="0" name=""/>
        <dsp:cNvSpPr/>
      </dsp:nvSpPr>
      <dsp:spPr>
        <a:xfrm>
          <a:off x="3280648" y="1715123"/>
          <a:ext cx="4954814" cy="2590039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74622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Трудовые функции</a:t>
          </a:r>
          <a:endParaRPr lang="ru-RU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60301" y="1794776"/>
        <a:ext cx="4795508" cy="2430733"/>
      </dsp:txXfrm>
    </dsp:sp>
    <dsp:sp modelId="{28862D96-7A28-47DB-981B-3459108DB115}">
      <dsp:nvSpPr>
        <dsp:cNvPr id="0" name=""/>
        <dsp:cNvSpPr/>
      </dsp:nvSpPr>
      <dsp:spPr>
        <a:xfrm>
          <a:off x="3380078" y="2707853"/>
          <a:ext cx="1022788" cy="123206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Трудовые действия</a:t>
          </a:r>
          <a:endParaRPr lang="ru-RU" sz="1100" b="1" kern="1200" dirty="0"/>
        </a:p>
      </dsp:txBody>
      <dsp:txXfrm>
        <a:off x="3411532" y="2739307"/>
        <a:ext cx="959880" cy="1169152"/>
      </dsp:txXfrm>
    </dsp:sp>
    <dsp:sp modelId="{C3983BA9-994F-4A29-A9CB-482A3F7BA991}">
      <dsp:nvSpPr>
        <dsp:cNvPr id="0" name=""/>
        <dsp:cNvSpPr/>
      </dsp:nvSpPr>
      <dsp:spPr>
        <a:xfrm>
          <a:off x="4521030" y="2719426"/>
          <a:ext cx="1190988" cy="120891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Необходимые умения</a:t>
          </a:r>
          <a:endParaRPr lang="ru-RU" sz="1100" b="1" kern="1200" dirty="0"/>
        </a:p>
      </dsp:txBody>
      <dsp:txXfrm>
        <a:off x="4557657" y="2756053"/>
        <a:ext cx="1117734" cy="1135659"/>
      </dsp:txXfrm>
    </dsp:sp>
    <dsp:sp modelId="{8DCE9F0E-162E-4CB3-97DE-0B3889499A2A}">
      <dsp:nvSpPr>
        <dsp:cNvPr id="0" name=""/>
        <dsp:cNvSpPr/>
      </dsp:nvSpPr>
      <dsp:spPr>
        <a:xfrm>
          <a:off x="7128951" y="2742573"/>
          <a:ext cx="989631" cy="118577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Этические нормы</a:t>
          </a:r>
          <a:endParaRPr lang="ru-RU" sz="1200" b="1" kern="1200" dirty="0"/>
        </a:p>
      </dsp:txBody>
      <dsp:txXfrm>
        <a:off x="7159386" y="2773008"/>
        <a:ext cx="928761" cy="1124904"/>
      </dsp:txXfrm>
    </dsp:sp>
    <dsp:sp modelId="{158F0BAA-BFFA-4DEF-A1C6-08864BD01F52}">
      <dsp:nvSpPr>
        <dsp:cNvPr id="0" name=""/>
        <dsp:cNvSpPr/>
      </dsp:nvSpPr>
      <dsp:spPr>
        <a:xfrm>
          <a:off x="5861876" y="2736155"/>
          <a:ext cx="1151680" cy="119861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Необходимые знания</a:t>
          </a:r>
          <a:endParaRPr lang="ru-RU" sz="1100" b="1" kern="1200" dirty="0"/>
        </a:p>
      </dsp:txBody>
      <dsp:txXfrm>
        <a:off x="5897294" y="2771573"/>
        <a:ext cx="1080844" cy="1127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694A9-1E64-4E8D-8369-69414FB92322}">
      <dsp:nvSpPr>
        <dsp:cNvPr id="0" name=""/>
        <dsp:cNvSpPr/>
      </dsp:nvSpPr>
      <dsp:spPr>
        <a:xfrm rot="16200000">
          <a:off x="968285" y="-968285"/>
          <a:ext cx="2590840" cy="4527411"/>
        </a:xfrm>
        <a:prstGeom prst="round1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b="1" kern="1200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РАБОТОДАТЕЛИ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Достижение высоких экономических результатов за счет повышения эффективности деятельности.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Стандартизация требований к работникам.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Разработка корпоративных моделей компетенций.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Выбор критериев для отбора и подбора персонала.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Развитие мотивации работников.</a:t>
          </a:r>
          <a:endParaRPr lang="ru-RU" sz="140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 rot="5400000">
        <a:off x="0" y="94856"/>
        <a:ext cx="4527411" cy="1848274"/>
      </dsp:txXfrm>
    </dsp:sp>
    <dsp:sp modelId="{5BF3699E-0507-47F3-B142-FD8128CD078C}">
      <dsp:nvSpPr>
        <dsp:cNvPr id="0" name=""/>
        <dsp:cNvSpPr/>
      </dsp:nvSpPr>
      <dsp:spPr>
        <a:xfrm>
          <a:off x="4527411" y="0"/>
          <a:ext cx="4527411" cy="2590840"/>
        </a:xfrm>
        <a:prstGeom prst="round1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b="1" kern="1200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РАБОТНИКИ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Повышение собственной квалификации и мобильности.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Повышение конкурентоспособности на рынке труда.</a:t>
          </a:r>
          <a:endParaRPr lang="ru-RU" sz="140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>
        <a:off x="4527411" y="0"/>
        <a:ext cx="4432555" cy="1943130"/>
      </dsp:txXfrm>
    </dsp:sp>
    <dsp:sp modelId="{4AD1671A-05B7-4AD9-A5F4-56C1E85A4210}">
      <dsp:nvSpPr>
        <dsp:cNvPr id="0" name=""/>
        <dsp:cNvSpPr/>
      </dsp:nvSpPr>
      <dsp:spPr>
        <a:xfrm rot="10800000">
          <a:off x="0" y="2590840"/>
          <a:ext cx="4527411" cy="2590840"/>
        </a:xfrm>
        <a:prstGeom prst="round1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b="1" kern="1200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ГОСУДАРСТВО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Формирование политики в области занятости.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Регулирование рынка труда.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Эффективное управление государственным заказом для системы профессионального образования.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0" kern="1200" dirty="0">
            <a:solidFill>
              <a:srgbClr val="000000"/>
            </a:solidFill>
            <a:latin typeface="Arial"/>
            <a:ea typeface="+mn-ea"/>
            <a:cs typeface="+mn-cs"/>
          </a:endParaRPr>
        </a:p>
      </dsp:txBody>
      <dsp:txXfrm rot="10800000">
        <a:off x="94856" y="3238549"/>
        <a:ext cx="4432555" cy="1943130"/>
      </dsp:txXfrm>
    </dsp:sp>
    <dsp:sp modelId="{2274BFE5-CAA2-41B6-921B-0BE2F78E72AA}">
      <dsp:nvSpPr>
        <dsp:cNvPr id="0" name=""/>
        <dsp:cNvSpPr/>
      </dsp:nvSpPr>
      <dsp:spPr>
        <a:xfrm rot="5400000">
          <a:off x="5495696" y="1622554"/>
          <a:ext cx="2590840" cy="4527411"/>
        </a:xfrm>
        <a:prstGeom prst="round1Rect">
          <a:avLst/>
        </a:pr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300" b="1" kern="1200" dirty="0" smtClean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           СФЕРА ОБРАЗОВАНИЯ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Разработка образовательных стандартов и образовательных программ с учетом требований рынка.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ts val="900"/>
            </a:spcAft>
          </a:pPr>
          <a:r>
            <a:rPr lang="ru-RU" sz="14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Оценка качества обучения в соответствии с требованиями работодателей (ПОА).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rgbClr val="000000"/>
              </a:solidFill>
              <a:latin typeface="Arial"/>
              <a:ea typeface="+mn-ea"/>
              <a:cs typeface="+mn-cs"/>
            </a:rPr>
            <a:t>Оперативное изменение образовательных программ в соответствии с изменениями профессиональных стандартов.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 rot="-5400000">
        <a:off x="4527411" y="3238549"/>
        <a:ext cx="4527411" cy="1848274"/>
      </dsp:txXfrm>
    </dsp:sp>
    <dsp:sp modelId="{3EE57CCC-D051-4B1C-B353-11A143DE2E19}">
      <dsp:nvSpPr>
        <dsp:cNvPr id="0" name=""/>
        <dsp:cNvSpPr/>
      </dsp:nvSpPr>
      <dsp:spPr>
        <a:xfrm>
          <a:off x="3169187" y="1943130"/>
          <a:ext cx="2716446" cy="1295420"/>
        </a:xfrm>
        <a:prstGeom prst="roundRect">
          <a:avLst/>
        </a:prstGeom>
        <a:solidFill>
          <a:srgbClr val="F26724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FFFF"/>
              </a:solidFill>
              <a:latin typeface="Arial"/>
              <a:ea typeface="+mn-ea"/>
              <a:cs typeface="+mn-cs"/>
            </a:rPr>
            <a:t>Профессиональные стандарты</a:t>
          </a:r>
          <a:endParaRPr lang="ru-RU" sz="16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232424" y="2006367"/>
        <a:ext cx="2589972" cy="11689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t" anchorCtr="0" compatLnSpc="1">
            <a:prstTxWarp prst="textNoShape">
              <a:avLst/>
            </a:prstTxWarp>
          </a:bodyPr>
          <a:lstStyle>
            <a:lvl1pPr defTabSz="921576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49688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2BB6672-F487-4BB3-912B-FA0904BEC08A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0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b" anchorCtr="0" compatLnSpc="1">
            <a:prstTxWarp prst="textNoShape">
              <a:avLst/>
            </a:prstTxWarp>
          </a:bodyPr>
          <a:lstStyle>
            <a:lvl1pPr defTabSz="921576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/>
            </a:lvl1pPr>
          </a:lstStyle>
          <a:p>
            <a:pPr>
              <a:defRPr/>
            </a:pPr>
            <a:fld id="{C1996742-B6FE-4838-AEB8-BABAF5A1A7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4604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t" anchorCtr="0" compatLnSpc="1">
            <a:prstTxWarp prst="textNoShape">
              <a:avLst/>
            </a:prstTxWarp>
          </a:bodyPr>
          <a:lstStyle>
            <a:lvl1pPr defTabSz="921576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F0A33D3-D976-40F6-B44A-34D7786C5503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09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72" tIns="46986" rIns="93972" bIns="46986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15710"/>
            <a:ext cx="5435600" cy="446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b" anchorCtr="0" compatLnSpc="1">
            <a:prstTxWarp prst="textNoShape">
              <a:avLst/>
            </a:prstTxWarp>
          </a:bodyPr>
          <a:lstStyle>
            <a:lvl1pPr defTabSz="921576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07" tIns="46153" rIns="92307" bIns="46153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/>
            </a:lvl1pPr>
          </a:lstStyle>
          <a:p>
            <a:pPr>
              <a:defRPr/>
            </a:pPr>
            <a:fld id="{D39B7D21-B80F-45C9-829E-4F4DF5F88D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532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0" y="2420938"/>
            <a:ext cx="2723949" cy="2803525"/>
          </a:xfrm>
          <a:prstGeom prst="rect">
            <a:avLst/>
          </a:prstGeom>
          <a:gradFill>
            <a:gsLst>
              <a:gs pos="39000">
                <a:srgbClr val="A50021">
                  <a:lumMod val="89000"/>
                  <a:lumOff val="11000"/>
                </a:srgbClr>
              </a:gs>
              <a:gs pos="100000">
                <a:srgbClr val="4D0808"/>
              </a:gs>
            </a:gsLst>
            <a:lin ang="0" scaled="1"/>
          </a:gradFill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pic>
        <p:nvPicPr>
          <p:cNvPr id="13" name="Picture 6" descr="1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265112"/>
            <a:ext cx="3508375" cy="1214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Прямая соединительная линия 13"/>
          <p:cNvCxnSpPr/>
          <p:nvPr userDrawn="1"/>
        </p:nvCxnSpPr>
        <p:spPr bwMode="auto">
          <a:xfrm>
            <a:off x="2926080" y="2420938"/>
            <a:ext cx="5643245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75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0" y="239713"/>
            <a:ext cx="893763" cy="1241425"/>
          </a:xfrm>
          <a:prstGeom prst="rect">
            <a:avLst/>
          </a:prstGeom>
          <a:gradFill>
            <a:gsLst>
              <a:gs pos="39000">
                <a:srgbClr val="A50021">
                  <a:lumMod val="89000"/>
                  <a:lumOff val="11000"/>
                </a:srgbClr>
              </a:gs>
              <a:gs pos="100000">
                <a:srgbClr val="4D0808"/>
              </a:gs>
            </a:gsLst>
            <a:lin ang="0" scaled="1"/>
          </a:gradFill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pic>
        <p:nvPicPr>
          <p:cNvPr id="7" name="Picture 6" descr="1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239713"/>
            <a:ext cx="1966912" cy="733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/>
          <p:cNvCxnSpPr/>
          <p:nvPr userDrawn="1"/>
        </p:nvCxnSpPr>
        <p:spPr>
          <a:xfrm>
            <a:off x="1052513" y="1481138"/>
            <a:ext cx="79009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779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44963" y="0"/>
            <a:ext cx="4999037" cy="6858000"/>
          </a:xfrm>
          <a:prstGeom prst="rect">
            <a:avLst/>
          </a:prstGeom>
          <a:gradFill>
            <a:gsLst>
              <a:gs pos="39000">
                <a:srgbClr val="A50021">
                  <a:lumMod val="89000"/>
                  <a:lumOff val="11000"/>
                </a:srgbClr>
              </a:gs>
              <a:gs pos="100000">
                <a:srgbClr val="4D0808"/>
              </a:gs>
            </a:gsLst>
            <a:lin ang="0" scaled="1"/>
          </a:gradFill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pic>
        <p:nvPicPr>
          <p:cNvPr id="4" name="Picture 6" descr="1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343150"/>
            <a:ext cx="3506788" cy="12144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>
            <a:spLocks noChangeArrowheads="1"/>
          </p:cNvSpPr>
          <p:nvPr userDrawn="1"/>
        </p:nvSpPr>
        <p:spPr bwMode="auto">
          <a:xfrm>
            <a:off x="4656138" y="2590800"/>
            <a:ext cx="426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2800">
                <a:solidFill>
                  <a:schemeClr val="bg1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649027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CBC9EF3-0F0F-4856-9BA7-091E730139F6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090EAE4-D180-4A85-9ACB-9F631CF1CF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020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A618D57-E782-47FD-8A2B-DF18DCE6BC2F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73F2DE8-FA8E-42E4-96E4-B207006500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1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7EC2CF2-0149-4899-BF88-46DA9FDC6931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86D57B9-0D4B-42B5-AF90-F332A783D4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59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C1C11B1-5E79-4C18-B3FF-5BE9700C0653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E79D1DB-1521-48F2-97B2-E3BE3B373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13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9B40FA-B93D-4AC7-932B-A060D1FE5F8D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B29E6C6-972C-4E18-A418-5D3F97422C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367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E0DAE2B-2762-4A65-98F1-21604AEE23B4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D435C09-E89D-4A40-AA4F-FD49ED2562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52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387E05D-5A3E-4DE4-9613-188BC2AAEB90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80B3EBB-AA2B-49C0-BAFF-062AA38D37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17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6C4C1EB-366A-4720-9F4C-5B2F8FDAE68B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1E64819-52A2-4C09-A2A2-722608D5F0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542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C3687AF-D358-4C83-AB26-B2F06386F257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7B1BDFA-7A9C-415A-A5B4-7096737666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355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0A1808-DE10-4A0D-B223-393517EAAE77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10559BF-1686-4E74-B0A9-DBA6AA4591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220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85EBD19-1DE8-4B7C-A6DC-7C6A478E8E14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0A035D4-31A1-4A19-B7EE-823C9B7447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413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437" r:id="rId1"/>
    <p:sldLayoutId id="2147485442" r:id="rId2"/>
    <p:sldLayoutId id="2147485457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0E4FE9AD-72D3-43B6-A1BB-D0B224269E21}" type="datetimeFigureOut">
              <a:rPr lang="ru-RU"/>
              <a:pPr>
                <a:defRPr/>
              </a:pPr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83D6B12A-5A99-485E-99BD-FC177F67B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75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59" r:id="rId1"/>
    <p:sldLayoutId id="2147485460" r:id="rId2"/>
    <p:sldLayoutId id="2147485461" r:id="rId3"/>
    <p:sldLayoutId id="2147485462" r:id="rId4"/>
    <p:sldLayoutId id="2147485463" r:id="rId5"/>
    <p:sldLayoutId id="2147485464" r:id="rId6"/>
    <p:sldLayoutId id="2147485465" r:id="rId7"/>
    <p:sldLayoutId id="2147485466" r:id="rId8"/>
    <p:sldLayoutId id="2147485467" r:id="rId9"/>
    <p:sldLayoutId id="2147485468" r:id="rId10"/>
    <p:sldLayoutId id="214748546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6"/>
          <p:cNvSpPr txBox="1">
            <a:spLocks noChangeArrowheads="1"/>
          </p:cNvSpPr>
          <p:nvPr/>
        </p:nvSpPr>
        <p:spPr bwMode="auto">
          <a:xfrm>
            <a:off x="425735" y="1417377"/>
            <a:ext cx="858047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Форум контрактных и ресурсных управляющих образовательных организаций и поставщиков товаров и услуг для сферы образования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«Компетентная </a:t>
            </a:r>
            <a:r>
              <a:rPr kumimoji="0"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закупка. Выгодный </a:t>
            </a:r>
            <a:r>
              <a:rPr kumimoji="0"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поставщик»</a:t>
            </a:r>
            <a:endParaRPr kumimoji="0"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kumimoji="0"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667000"/>
            <a:ext cx="2723949" cy="2939143"/>
          </a:xfrm>
          <a:prstGeom prst="rect">
            <a:avLst/>
          </a:prstGeom>
          <a:gradFill>
            <a:gsLst>
              <a:gs pos="39000">
                <a:srgbClr val="A50021">
                  <a:lumMod val="89000"/>
                  <a:lumOff val="11000"/>
                </a:srgbClr>
              </a:gs>
              <a:gs pos="100000">
                <a:srgbClr val="4D0808"/>
              </a:gs>
            </a:gsLst>
            <a:lin ang="0" scaled="1"/>
          </a:gradFill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конкурентной политики и государственного заказа </a:t>
            </a:r>
            <a:r>
              <a:rPr lang="ru-RU" alt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РАНХиГС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+7-499-956-90-18; </a:t>
            </a: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+7-499-956-95-71;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+7-915-421-74-93;</a:t>
            </a: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+7-916-119-40-20.</a:t>
            </a:r>
          </a:p>
          <a:p>
            <a:pPr algn="ctr" eaLnBrk="1" hangingPunct="1"/>
            <a:endParaRPr lang="en-US" altLang="ru-RU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goszakaz@ranepa.ru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www.goszakaz.ranepa.ru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cs typeface="+mn-cs"/>
            </a:endParaRPr>
          </a:p>
        </p:txBody>
      </p:sp>
      <p:pic>
        <p:nvPicPr>
          <p:cNvPr id="5124" name="Picture 6" descr="1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265112"/>
            <a:ext cx="3508375" cy="1214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 bwMode="auto">
          <a:xfrm>
            <a:off x="2926080" y="2663674"/>
            <a:ext cx="5643245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6" name="Прямоугольник 1"/>
          <p:cNvSpPr>
            <a:spLocks noChangeArrowheads="1"/>
          </p:cNvSpPr>
          <p:nvPr/>
        </p:nvSpPr>
        <p:spPr bwMode="auto">
          <a:xfrm>
            <a:off x="3347500" y="3656675"/>
            <a:ext cx="522182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ПРОФЕССИОНАЛЫ ПО ЗАКУПКАМ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ОНИ?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09606" y="346148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16093" y="6236009"/>
            <a:ext cx="32424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апреля </a:t>
            </a:r>
            <a:r>
              <a:rPr kumimoji="1"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kumimoji="1"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0" y="5820511"/>
            <a:ext cx="5645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Щербакова Оксана,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Центра развития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конкурентной политики и государственного заказа РАНХиГС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9441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678" y="1671965"/>
            <a:ext cx="8994627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Указом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президента РФ Вл. Путина от 7 мая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2012 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определен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официальный курс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 социально-трудовых отношений во всех сферах жизнедеятельности государства на создание и дальнейшее развитие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профессиональных стандартов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которые в свою очередь должны быть встроены в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квалификационные уровни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(Национальная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Рамка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Квалификаций – НРК).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 eaLnBrk="1" fontAlgn="auto" hangingPunct="1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11 перечня поручений Президента Российской Федерации от 17 июля 2012 г. № Пр-1798 и поручений Правительства Российской Федерации от 21 июля 2012 г. № ДМ-П8-4190 (пункт 14</a:t>
            </a:r>
            <a:r>
              <a:rPr lang="ru-RU" sz="16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marL="263525" lvl="0"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6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 выработке единых принципов оценки профессиональной подготовки рабочих кадров предусмотреть формирование национальной системы профессиональных квалификаций, включая механизм независимой оценки профессионального уровня квалификации работников».</a:t>
            </a:r>
          </a:p>
          <a:p>
            <a:pPr marL="285750" lvl="0" indent="-285750" algn="just" eaLnBrk="1" fontAlgn="auto" hangingPunct="1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5 перечня поручений Президента Российской Федерации от 26 декабря 2013г. № Пр-3050 и пункт 6 поручений Правительства Российской Федерации от 30 декабря 2013г. № СП-П12-9512: </a:t>
            </a:r>
            <a:endParaRPr lang="ru-RU" sz="1600" kern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3525"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с участием общероссийских объединений работодателей и профессиональных сообществ и представить предложения по формированию сети независимых центров сертификации квалификации, в том числе по определению механизмов аккредитации таких центров и установлению процедуры подтверждения квалификации».</a:t>
            </a:r>
            <a:endParaRPr lang="ru-RU" sz="16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076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218" y="1590081"/>
            <a:ext cx="8797077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ПОСТРОЕНИЯ НАЦИОНАЛЬНОЙ СИСТЕМЫ ПРОФЕССИОНАЛЬНЫХ СТАНДАРТОВ И СИСТЕМЫ НЕЗАВИСИМОЙ ОЦЕНКИ КВАЛИФИКАЦИИ: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6532" y="2382606"/>
            <a:ext cx="8130448" cy="672028"/>
          </a:xfrm>
          <a:prstGeom prst="roundRect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рамка квалификаций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(Уровни квалификаций в РФ)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6532" y="3530819"/>
            <a:ext cx="8130449" cy="672028"/>
          </a:xfrm>
          <a:prstGeom prst="roundRect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6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Отраслевая рамка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виду профессиональной деятельности)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6532" y="4700968"/>
            <a:ext cx="8130449" cy="672028"/>
          </a:xfrm>
          <a:prstGeom prst="roundRect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стандарт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6532" y="5871117"/>
            <a:ext cx="8130449" cy="644486"/>
          </a:xfrm>
          <a:prstGeom prst="roundRect">
            <a:avLst/>
          </a:prstGeom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независимой оценки квалификации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4299440" y="3054634"/>
            <a:ext cx="484632" cy="498121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291175" y="4205876"/>
            <a:ext cx="484632" cy="498121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4291175" y="5369967"/>
            <a:ext cx="484632" cy="498121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437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8988" y="1605210"/>
            <a:ext cx="85713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Кодекс Российской Федерации.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195.1. Понятия квалификации работника, профессионального стандарта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 работника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уровень знаний, умений, профессиональных навыков и опыта работы работника.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 стандарт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- характеристика квалификации, необходимой работнику для осуществления определенного вида профессиональной деятельности, в том числе выполнения определенной трудовой функции.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320" y="4437582"/>
            <a:ext cx="6808423" cy="2185214"/>
          </a:xfrm>
          <a:prstGeom prst="rect">
            <a:avLst/>
          </a:prstGeom>
          <a:noFill/>
          <a:ln w="19050">
            <a:solidFill>
              <a:srgbClr val="CC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!!! ВНИМАНИЕ !!!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– это документ, который содержит необходимые требования к специалисту,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 отвечает на вопрос 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«КТО делает?»</a:t>
            </a:r>
            <a:endParaRPr kumimoji="0" lang="ru-RU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деятельности, методические рекомендации,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содержат перечень требований к  выполнению работы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 отвечают на вопрос 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«КАК делать?»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883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2990" y="2628118"/>
            <a:ext cx="7929349" cy="383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>
              <a:lnSpc>
                <a:spcPct val="120000"/>
              </a:lnSpc>
              <a:spcBef>
                <a:spcPts val="600"/>
              </a:spcBef>
              <a:defRPr/>
            </a:pPr>
            <a:endParaRPr lang="ru-RU" sz="1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Совокупность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компетенций</a:t>
            </a:r>
            <a:endParaRPr lang="ru-RU" sz="2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2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умений</a:t>
            </a:r>
            <a:r>
              <a:rPr lang="ru-RU" sz="28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2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знаний</a:t>
            </a:r>
            <a:endParaRPr lang="ru-RU" sz="2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2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ответственности</a:t>
            </a:r>
            <a:endParaRPr lang="ru-RU" sz="28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>
              <a:lnSpc>
                <a:spcPct val="120000"/>
              </a:lnSpc>
              <a:spcBef>
                <a:spcPts val="600"/>
              </a:spcBef>
              <a:defRPr/>
            </a:pPr>
            <a:r>
              <a:rPr lang="ru-RU" sz="2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	полномочий</a:t>
            </a:r>
            <a:endParaRPr lang="ru-RU" sz="2800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>
              <a:spcBef>
                <a:spcPct val="20000"/>
              </a:spcBef>
              <a:defRPr/>
            </a:pPr>
            <a:endParaRPr lang="ru-RU" sz="3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101" y="1848454"/>
            <a:ext cx="7605128" cy="94169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Квалификационный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05277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81282"/>
            <a:ext cx="9085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Минтруда России от 12.04.2013 № 148н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уровней квалификации в целях разработки проектов профессиональных стандартов»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4235" y="2594988"/>
            <a:ext cx="8786059" cy="1754326"/>
          </a:xfrm>
          <a:prstGeom prst="rect">
            <a:avLst/>
          </a:prstGeom>
          <a:ln w="254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Сетка уровней квалификации - основа профессионального стандарта - «ступенька» карьерного роста работника в </a:t>
            </a:r>
            <a:r>
              <a:rPr 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1-го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уровня –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«простой разнорабочий»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9-го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уровня –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«простой министр»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144128"/>
              </p:ext>
            </p:extLst>
          </p:nvPr>
        </p:nvGraphicFramePr>
        <p:xfrm>
          <a:off x="154235" y="4752623"/>
          <a:ext cx="8786059" cy="1862668"/>
        </p:xfrm>
        <a:graphic>
          <a:graphicData uri="http://schemas.openxmlformats.org/drawingml/2006/table">
            <a:tbl>
              <a:tblPr firstRow="1" bandRow="1"/>
              <a:tblGrid>
                <a:gridCol w="2942955"/>
                <a:gridCol w="2569832"/>
                <a:gridCol w="3273272"/>
              </a:tblGrid>
              <a:tr h="6466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Профессиональный стандарт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Минтруда России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Уровни квалификации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80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«Специалист в сфере закупок»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10.09.2015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62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5н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5-го до 8-го уровня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6080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«Эксперт в сфере закупок»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10.09.2016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62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6н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6-го до 8-го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уровня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634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851988"/>
              </p:ext>
            </p:extLst>
          </p:nvPr>
        </p:nvGraphicFramePr>
        <p:xfrm>
          <a:off x="198304" y="1795749"/>
          <a:ext cx="8637224" cy="4825388"/>
        </p:xfrm>
        <a:graphic>
          <a:graphicData uri="http://schemas.openxmlformats.org/drawingml/2006/table">
            <a:tbl>
              <a:tblPr firstRow="1" firstCol="1" bandRow="1"/>
              <a:tblGrid>
                <a:gridCol w="749147"/>
                <a:gridCol w="2655634"/>
                <a:gridCol w="1737833"/>
                <a:gridCol w="1737833"/>
                <a:gridCol w="1756777"/>
              </a:tblGrid>
              <a:tr h="35254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180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уровней квалификации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пути достижения уровня квалификации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8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Полномочия 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 умений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 знаний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24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889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уровень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под руководством </a:t>
                      </a: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Индивидуальная ответственность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стандартных заданий </a:t>
                      </a: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(обычно физический труд)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элементарных</a:t>
                      </a:r>
                    </a:p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фактических знаний и (или) ограничен- нога круга специальных знаний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Краткосрочное обучение или инструктаж</a:t>
                      </a: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опыт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602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889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уровень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стратегии, управление большими техническими системами, социальными и экономическими процессами </a:t>
                      </a: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Значительный вклад в определенную область деятельности </a:t>
                      </a: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Ответственность за результаты деятельности на -наци- анальном или международном уровнях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Разрешение задач методологического, исследовательского и проектного характера, связанных с развитием и повышением эффективности процессов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фундаментальных знаний междисциплинарного и межотраслевого характера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подготовки научно-педагогических кадров в аспирантуре (адъюнктуре), программы ординатуры, программы ассистентуры-стажировки </a:t>
                      </a: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Дополнительные профессиональные программы </a:t>
                      </a: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Практический опыт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973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788011"/>
              </p:ext>
            </p:extLst>
          </p:nvPr>
        </p:nvGraphicFramePr>
        <p:xfrm>
          <a:off x="248568" y="1738467"/>
          <a:ext cx="8594725" cy="503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Документ" r:id="rId3" imgW="7317680" imgH="4577846" progId="Word.Document.12">
                  <p:embed/>
                </p:oleObj>
              </mc:Choice>
              <mc:Fallback>
                <p:oleObj name="Документ" r:id="rId3" imgW="7317680" imgH="457784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568" y="1738467"/>
                        <a:ext cx="8594725" cy="503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063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4743" y="2356662"/>
            <a:ext cx="833976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Вид профессиональной деятельности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– совокупность обобщенных трудовых функций, имеющих близкий характер, результаты и условия труда.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Обобщенные трудовые функции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– совокупность связанных между собой трудовых функций, сложившихся в результате производственного процесса.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Трудовая функция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– система трудовых действий в рамках обобщенной трудовой функции, представляющая собой интегрированный и относительно автономный набор трудовых действий, предполагающих наличие определенных компетенций для их выполнения.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Трудовое действие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– процесс взаимодействия работника с предметом труда, при котором достигается определенная задача.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Уровень квалификации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– обобщенные требования к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знаниям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,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умениям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 и компетенциям работника, дифференцируемые по сложности, ответственности и самостоятельности.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743" y="1716725"/>
            <a:ext cx="8339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ПРОФЕССИОНАЛЬНОГО СТАНДАРТА</a:t>
            </a:r>
          </a:p>
        </p:txBody>
      </p:sp>
    </p:spTree>
    <p:extLst>
      <p:ext uri="{BB962C8B-B14F-4D97-AF65-F5344CB8AC3E}">
        <p14:creationId xmlns:p14="http://schemas.microsoft.com/office/powerpoint/2010/main" val="252177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 bwMode="auto">
          <a:xfrm>
            <a:off x="190500" y="2184401"/>
            <a:ext cx="8782050" cy="4480804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SzPct val="75000"/>
              <a:buFontTx/>
              <a:buNone/>
              <a:tabLst/>
              <a:defRPr/>
            </a:pPr>
            <a:endParaRPr kumimoji="0" lang="ru-RU" altLang="ru-RU" b="0" i="0" u="sng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SzPct val="75000"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SzPct val="75000"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SzPct val="75000"/>
              <a:buFontTx/>
              <a:buNone/>
              <a:tabLst/>
              <a:defRPr/>
            </a:pPr>
            <a:endParaRPr kumimoji="0" lang="ru-RU" altLang="ru-RU" sz="2000" b="0" i="0" u="sng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SzPct val="75000"/>
              <a:buFontTx/>
              <a:buNone/>
              <a:tabLst/>
              <a:defRPr/>
            </a:pPr>
            <a:endParaRPr kumimoji="0" lang="ru-RU" altLang="ru-RU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SzPct val="75000"/>
              <a:buFontTx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                                          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SzPct val="75000"/>
              <a:buFontTx/>
              <a:buNone/>
              <a:tabLst/>
              <a:defRPr/>
            </a:pPr>
            <a:endParaRPr lang="ru-RU" altLang="ru-RU" sz="2400" kern="0" dirty="0"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SzPct val="75000"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SzPct val="75000"/>
              <a:buNone/>
              <a:tabLst/>
              <a:defRPr/>
            </a:pPr>
            <a:endParaRPr kumimoji="0" lang="ru-RU" altLang="ru-RU" sz="2800" b="0" i="0" u="none" strike="noStrike" kern="0" cap="none" spc="0" normalizeH="0" baseline="0" noProof="0" dirty="0" smtClean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619125" y="1498280"/>
            <a:ext cx="7924800" cy="5588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ПРОФЕССИОНАЛЬНОГО СТАНДАРТА   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056973797"/>
              </p:ext>
            </p:extLst>
          </p:nvPr>
        </p:nvGraphicFramePr>
        <p:xfrm>
          <a:off x="308472" y="2234539"/>
          <a:ext cx="8471971" cy="4316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320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0688" y="2148264"/>
            <a:ext cx="876960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Aft>
                <a:spcPts val="1200"/>
              </a:spcAft>
              <a:defRPr/>
            </a:pPr>
            <a:r>
              <a:rPr lang="ru-RU" alt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hangingPunct="1"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обобщённые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функции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имеются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работника?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hangingPunct="1">
              <a:defRPr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hangingPunct="1">
              <a:spcAft>
                <a:spcPts val="1200"/>
              </a:spcAft>
              <a:defRPr/>
            </a:pPr>
            <a:r>
              <a:rPr lang="ru-RU" alt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0" indent="-457200" eaLnBrk="1" hangingPunct="1">
              <a:spcAft>
                <a:spcPts val="600"/>
              </a:spcAft>
              <a:buAutoNum type="arabicParenR"/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Помогать «работе» (обеспечивать).   </a:t>
            </a:r>
          </a:p>
          <a:p>
            <a:pPr marL="457200" lvl="0" indent="-457200" eaLnBrk="1" hangingPunct="1">
              <a:spcAft>
                <a:spcPts val="600"/>
              </a:spcAft>
              <a:buAutoNum type="arabicParenR"/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основную «работу» (осуществлять).   </a:t>
            </a:r>
          </a:p>
          <a:p>
            <a:pPr marL="457200" lvl="0" indent="-457200" eaLnBrk="1" hangingPunct="1">
              <a:spcAft>
                <a:spcPts val="600"/>
              </a:spcAft>
              <a:buAutoNum type="arabicParenR"/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Проверять (принимать) «работу».   </a:t>
            </a:r>
          </a:p>
          <a:p>
            <a:pPr marL="457200" lvl="0" indent="-457200" eaLnBrk="1" hangingPunct="1">
              <a:spcAft>
                <a:spcPts val="600"/>
              </a:spcAft>
              <a:buAutoNum type="arabicParenR"/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Руководить «работой» (контролировать).</a:t>
            </a:r>
          </a:p>
          <a:p>
            <a:pPr marL="457200" lvl="0" indent="-457200" eaLnBrk="1" hangingPunct="1">
              <a:spcAft>
                <a:spcPts val="600"/>
              </a:spcAft>
              <a:buAutoNum type="arabicParenR"/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научные исследования для «работы».</a:t>
            </a:r>
          </a:p>
          <a:p>
            <a:pPr lvl="0" eaLnBrk="1" hangingPunct="1">
              <a:spcAft>
                <a:spcPts val="0"/>
              </a:spcAft>
              <a:defRPr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hangingPunct="1">
              <a:spcAft>
                <a:spcPts val="600"/>
              </a:spcAft>
              <a:defRPr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практике работники могут совмещать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функций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причем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только в пределах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профессионального стандарта.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33985" y="1572768"/>
            <a:ext cx="7926578" cy="414528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СОСТАЛЕНИЕ ПРОФЕССИОНАЛЬНОГО СТАНДАРТА   </a:t>
            </a:r>
          </a:p>
        </p:txBody>
      </p:sp>
    </p:spTree>
    <p:extLst>
      <p:ext uri="{BB962C8B-B14F-4D97-AF65-F5344CB8AC3E}">
        <p14:creationId xmlns:p14="http://schemas.microsoft.com/office/powerpoint/2010/main" val="2743092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4507" y="1602229"/>
            <a:ext cx="76891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СТАНДАРТ </a:t>
            </a:r>
            <a:r>
              <a:rPr lang="ru-RU" altLang="ru-RU" sz="1600" b="1" kern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«СПЕЦИАЛИСТ В СФЕРЕ ЗАКУПОК»</a:t>
            </a:r>
            <a:endParaRPr lang="ru-RU" altLang="ru-RU" sz="1600" b="1" kern="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275326"/>
              </p:ext>
            </p:extLst>
          </p:nvPr>
        </p:nvGraphicFramePr>
        <p:xfrm>
          <a:off x="329376" y="2099746"/>
          <a:ext cx="8399463" cy="455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Документ" r:id="rId3" imgW="8517288" imgH="4626912" progId="Word.Document.12">
                  <p:embed/>
                </p:oleObj>
              </mc:Choice>
              <mc:Fallback>
                <p:oleObj name="Документ" r:id="rId3" imgW="8517288" imgH="46269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9376" y="2099746"/>
                        <a:ext cx="8399463" cy="455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9369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6306" y="1603470"/>
            <a:ext cx="77239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СТАНДАРТ </a:t>
            </a:r>
            <a:r>
              <a:rPr lang="ru-RU" altLang="ru-RU" sz="1600" b="1" kern="0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«ЭКСПЕРТ В СФЕРЕ ЗАКУПОК»</a:t>
            </a:r>
            <a:endParaRPr lang="ru-RU" altLang="ru-RU" sz="1600" b="1" kern="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672058"/>
              </p:ext>
            </p:extLst>
          </p:nvPr>
        </p:nvGraphicFramePr>
        <p:xfrm>
          <a:off x="354943" y="1993900"/>
          <a:ext cx="8729662" cy="486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Документ" r:id="rId3" imgW="8718181" imgH="5231313" progId="Word.Document.12">
                  <p:embed/>
                </p:oleObj>
              </mc:Choice>
              <mc:Fallback>
                <p:oleObj name="Документ" r:id="rId3" imgW="8718181" imgH="52313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943" y="1993900"/>
                        <a:ext cx="8729662" cy="486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1076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633985" y="1572768"/>
            <a:ext cx="7926578" cy="414528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РАЗЛИЧИЯ ДВУХ СТАНДАРТОВ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2880" y="4885864"/>
            <a:ext cx="4145280" cy="1576142"/>
          </a:xfrm>
          <a:prstGeom prst="rect">
            <a:avLst/>
          </a:prstGeom>
          <a:solidFill>
            <a:srgbClr val="99FF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1.Работники организации-заказчика (контрактная служба)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2.Работники контрольных органов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57344" y="4885864"/>
            <a:ext cx="4282951" cy="1576142"/>
          </a:xfrm>
          <a:prstGeom prst="rect">
            <a:avLst/>
          </a:prstGeom>
          <a:solidFill>
            <a:srgbClr val="FF99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1.Работники организации-поставщика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2.Работники экспертной организации,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3.Работники специализированной организации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Работники иных организаций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1989138" y="3909344"/>
            <a:ext cx="484632" cy="978408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428487" y="3909344"/>
            <a:ext cx="484632" cy="978408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781043" y="2372422"/>
            <a:ext cx="3779520" cy="1535033"/>
          </a:xfrm>
          <a:prstGeom prst="ellipse">
            <a:avLst/>
          </a:prstGeom>
          <a:solidFill>
            <a:srgbClr val="FF99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600" b="1" kern="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В СФЕРЕ ЗАКУПОК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41694" y="2372422"/>
            <a:ext cx="3779520" cy="1535033"/>
          </a:xfrm>
          <a:prstGeom prst="ellipse">
            <a:avLst/>
          </a:prstGeom>
          <a:solidFill>
            <a:srgbClr val="99FF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600" b="1" kern="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В СФЕРЕ </a:t>
            </a:r>
            <a:r>
              <a:rPr lang="ru-RU" altLang="ru-RU" sz="1600" b="1" kern="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</a:t>
            </a:r>
            <a:endParaRPr lang="ru-RU" sz="1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599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046" y="1665027"/>
            <a:ext cx="779994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ОБРАЗОВАНИЮ И ОБУЧЕНИЮ РАБОТНИКОВ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Работники контрактной службы, контрактный управляющий должны иметь высшее образование или дополнительное профессиональное образование в сфере закупок.  ст.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38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п.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6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44-ФЗ О контрактной системе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662364"/>
              </p:ext>
            </p:extLst>
          </p:nvPr>
        </p:nvGraphicFramePr>
        <p:xfrm>
          <a:off x="596287" y="3234687"/>
          <a:ext cx="7886701" cy="3385051"/>
        </p:xfrm>
        <a:graphic>
          <a:graphicData uri="http://schemas.openxmlformats.org/drawingml/2006/table">
            <a:tbl>
              <a:tblPr firstRow="1" firstCol="1" bandRow="1"/>
              <a:tblGrid>
                <a:gridCol w="1332352"/>
                <a:gridCol w="1641514"/>
                <a:gridCol w="1652530"/>
                <a:gridCol w="1617242"/>
                <a:gridCol w="1643063"/>
              </a:tblGrid>
              <a:tr h="4964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квалификации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563" marR="69563" marT="69563" marB="695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563" marR="69563" marT="69563" marB="695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563" marR="69563" marT="69563" marB="695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563" marR="69563" marT="69563" marB="6956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5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Требования к образованию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Высшее образование: бакалавриат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Высшее образование: специалитет, магистратура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Высшее образование: специалитет, магистратура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110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Требования к обучению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 повышения квалификации и программы профессиональной переподготовки в сфере закупок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 повышения квалификации/или программы профессиональной переподготовки в сфере закупок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 повышения квалификации/или программы профессиональной переподготовки в сфере закупок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Программы повышения квалификации/или программы профессиональной переподготовки в сфере закупок</a:t>
                      </a:r>
                    </a:p>
                  </a:txBody>
                  <a:tcPr marL="69563" marR="69563" marT="69563" marB="6956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933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1355" y="1647762"/>
            <a:ext cx="8912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ВОЗМОЖНЫХ НАИМЕНОВАНИЙ ДОЛЖНОСТЕЙ И УРОВНЕЙ КВАЛИФИКАЦИИ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855261"/>
              </p:ext>
            </p:extLst>
          </p:nvPr>
        </p:nvGraphicFramePr>
        <p:xfrm>
          <a:off x="438686" y="2754216"/>
          <a:ext cx="8802688" cy="402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Документ" r:id="rId3" imgW="9821640" imgH="4495834" progId="Word.Document.12">
                  <p:embed/>
                </p:oleObj>
              </mc:Choice>
              <mc:Fallback>
                <p:oleObj name="Документ" r:id="rId3" imgW="9821640" imgH="44958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8686" y="2754216"/>
                        <a:ext cx="8802688" cy="402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7937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27960" y="2223151"/>
            <a:ext cx="7932146" cy="3924262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Единообразие в образовательных программах подготовки специалистов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Аттестация образовательных программ на актуальность для профессии 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Единообразное использование названий должностей у персонала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Единообразие должностных требований и инструкций к персоналу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затрат на подбор и обучение персонала на рабочем месте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Мотивация  персонала карьерным ростом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Единообразие соответствия уровней квалификации у специалистов</a:t>
            </a:r>
            <a:endParaRPr kumimoji="0" lang="en-US" alt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Единые требования при оценке квалификации специалистов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       </a:t>
            </a:r>
            <a:r>
              <a:rPr kumimoji="0" lang="ru-RU" altLang="ru-RU" sz="16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ПРЕСТИЖА ПРОФЕССИИ</a:t>
            </a:r>
          </a:p>
        </p:txBody>
      </p:sp>
      <p:sp>
        <p:nvSpPr>
          <p:cNvPr id="5" name="Левая круглая скобка 4"/>
          <p:cNvSpPr/>
          <p:nvPr/>
        </p:nvSpPr>
        <p:spPr>
          <a:xfrm>
            <a:off x="817128" y="2223150"/>
            <a:ext cx="73025" cy="779462"/>
          </a:xfrm>
          <a:prstGeom prst="leftBracke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Левая круглая скобка 5"/>
          <p:cNvSpPr/>
          <p:nvPr/>
        </p:nvSpPr>
        <p:spPr>
          <a:xfrm>
            <a:off x="824711" y="3144093"/>
            <a:ext cx="73025" cy="779462"/>
          </a:xfrm>
          <a:prstGeom prst="leftBracke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Левая круглая скобка 6"/>
          <p:cNvSpPr/>
          <p:nvPr/>
        </p:nvSpPr>
        <p:spPr>
          <a:xfrm>
            <a:off x="817128" y="4133231"/>
            <a:ext cx="73025" cy="779462"/>
          </a:xfrm>
          <a:prstGeom prst="leftBracke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Левая круглая скобка 7"/>
          <p:cNvSpPr/>
          <p:nvPr/>
        </p:nvSpPr>
        <p:spPr>
          <a:xfrm>
            <a:off x="822490" y="5122369"/>
            <a:ext cx="73025" cy="779462"/>
          </a:xfrm>
          <a:prstGeom prst="leftBracket">
            <a:avLst/>
          </a:prstGeom>
          <a:noFill/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860" y="1689126"/>
            <a:ext cx="799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  <a:r>
              <a:rPr lang="ru-RU" sz="16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ПРОФЕССИОНАЛЬНЫХ СТАНДАРТОВ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897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67449820"/>
              </p:ext>
            </p:extLst>
          </p:nvPr>
        </p:nvGraphicFramePr>
        <p:xfrm>
          <a:off x="34094" y="1575984"/>
          <a:ext cx="9054822" cy="5181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6064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5071" y="1598260"/>
            <a:ext cx="87452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Arial"/>
              </a:rPr>
              <a:t>ПРИМЕНЕНИЕ ПРОФЕССИОНАЛЬНЫХ СТАНДАРТОВ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7241" y="2060189"/>
            <a:ext cx="8593053" cy="450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ct val="20000"/>
              </a:spcBef>
              <a:buClr>
                <a:srgbClr val="003366"/>
              </a:buClr>
              <a:buSzPct val="75000"/>
              <a:defRPr/>
            </a:pPr>
            <a:r>
              <a:rPr lang="ru-RU" sz="16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№ 23 от 22.01.2013 «О правилах разработки, утверждения и применения профессиональных стандартов.</a:t>
            </a:r>
          </a:p>
          <a:p>
            <a:pPr lvl="0" eaLnBrk="1" hangingPunct="1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sz="16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№ 238-ФЗ от 03.07.2016 «О независимой оценке квалификаций»</a:t>
            </a:r>
          </a:p>
          <a:p>
            <a:pPr lvl="0" eaLnBrk="1" hangingPunct="1">
              <a:spcBef>
                <a:spcPct val="20000"/>
              </a:spcBef>
              <a:buClr>
                <a:srgbClr val="003366"/>
              </a:buClr>
              <a:buSzPct val="75000"/>
              <a:defRPr/>
            </a:pPr>
            <a:r>
              <a:rPr lang="ru-RU" sz="16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Образовательными  </a:t>
            </a:r>
            <a:r>
              <a:rPr lang="ru-RU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учреждениями</a:t>
            </a: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образовательных стандартов </a:t>
            </a: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профессиональных образовательных программ</a:t>
            </a:r>
          </a:p>
          <a:p>
            <a:pPr lvl="0" eaLnBrk="1" hangingPunct="1">
              <a:spcBef>
                <a:spcPct val="20000"/>
              </a:spcBef>
              <a:buClr>
                <a:srgbClr val="003366"/>
              </a:buClr>
              <a:buSzPct val="75000"/>
              <a:defRPr/>
            </a:pPr>
            <a:r>
              <a:rPr lang="ru-RU" sz="16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Работодателями</a:t>
            </a:r>
            <a:endParaRPr lang="ru-RU" sz="16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формировании кадровой политики и в управлении персоналом</a:t>
            </a: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обучении и аттестации работников</a:t>
            </a: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должностных инструкций</a:t>
            </a: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тарификации работ и присвоении тарифных разрядов</a:t>
            </a: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установлении систем оплаты труда </a:t>
            </a:r>
          </a:p>
          <a:p>
            <a:pPr lvl="0" eaLnBrk="1" hangingPunct="1">
              <a:spcBef>
                <a:spcPct val="20000"/>
              </a:spcBef>
              <a:buClr>
                <a:srgbClr val="003366"/>
              </a:buClr>
              <a:buSzPct val="75000"/>
              <a:defRPr/>
            </a:pPr>
            <a:r>
              <a:rPr lang="ru-RU" altLang="ru-RU" sz="16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Системой </a:t>
            </a:r>
            <a:r>
              <a:rPr lang="ru-RU" altLang="ru-RU" sz="16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ru-RU" altLang="ru-RU" sz="16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</a:t>
            </a:r>
            <a:endParaRPr lang="ru-RU" sz="1600" b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наименований профессиональных квалификаций</a:t>
            </a:r>
          </a:p>
          <a:p>
            <a:pPr marL="285750" lvl="0" indent="-285750" eaLnBrk="1" hangingPunct="1">
              <a:spcBef>
                <a:spcPct val="2000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ü"/>
              <a:defRPr/>
            </a:pP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оценочных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330928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186" y="1565874"/>
            <a:ext cx="8912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№ 584 от 27.06.2016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9320" y="1985897"/>
            <a:ext cx="8824511" cy="487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ПС для всех бюджетных организаций (внебюджетных фондов), унитарных предприятий, корпораций и АО с долей государства более 50%.</a:t>
            </a:r>
          </a:p>
          <a:p>
            <a:pPr lvl="0">
              <a:spcBef>
                <a:spcPct val="20000"/>
              </a:spcBef>
              <a:spcAft>
                <a:spcPts val="12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700" u="sng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применения профессиональных стандартов должен содержать: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перечень </a:t>
            </a:r>
            <a:r>
              <a:rPr lang="ru-RU" altLang="ru-RU" sz="17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</a:t>
            </a: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стандартов</a:t>
            </a:r>
            <a:r>
              <a:rPr lang="ru-RU" altLang="ru-RU" sz="17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подлежащих применению;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сведения </a:t>
            </a:r>
            <a:r>
              <a:rPr lang="ru-RU" altLang="ru-RU" sz="17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потребности в образовании, обучении и о проведении соответствующих мероприятий;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этапы </a:t>
            </a:r>
            <a:r>
              <a:rPr lang="ru-RU" altLang="ru-RU" sz="17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</a:t>
            </a: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стандартов;</a:t>
            </a:r>
            <a:endParaRPr lang="ru-RU" altLang="ru-RU" sz="17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перечень </a:t>
            </a:r>
            <a:r>
              <a:rPr lang="ru-RU" altLang="ru-RU" sz="17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локальных </a:t>
            </a: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 организации , в том числе по вопросам аттестации и иных форм оценки квалификаций работников, </a:t>
            </a:r>
            <a:r>
              <a:rPr lang="ru-RU" altLang="ru-RU" sz="17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подлежащих </a:t>
            </a: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изменению с учетом применения профессиональных стандартов;</a:t>
            </a:r>
          </a:p>
          <a:p>
            <a:pPr lvl="0">
              <a:spcBef>
                <a:spcPct val="20000"/>
              </a:spcBef>
              <a:spcAft>
                <a:spcPts val="12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7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Сведения о необходимости аттестовать и/или оценить квалификацию работников по применяемым профессиональным стандартам на соответствующие наименования квалификаций.</a:t>
            </a:r>
          </a:p>
          <a:p>
            <a:pPr lvl="0"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defRPr/>
            </a:pPr>
            <a:r>
              <a:rPr lang="ru-RU" altLang="ru-RU" sz="16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РЕАЛИЗАЦИЮ МЕРОПРИЯТИЙ ПЛАНОВ ЗАВЕРШИТЬ НЕ ПОЗДНЕЕ 1 января 2020 г.</a:t>
            </a:r>
            <a:endParaRPr lang="ru-RU" altLang="ru-RU" sz="16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745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5197" y="2158228"/>
            <a:ext cx="2060643" cy="3107054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000000"/>
                </a:solidFill>
              </a:rPr>
              <a:t>Сфера образования</a:t>
            </a:r>
          </a:p>
          <a:p>
            <a:pPr algn="ctr" eaLnBrk="1" hangingPunct="1">
              <a:defRPr/>
            </a:pPr>
            <a:endParaRPr lang="ru-RU" dirty="0">
              <a:solidFill>
                <a:srgbClr val="FFFFFF"/>
              </a:solidFill>
            </a:endParaRPr>
          </a:p>
          <a:p>
            <a:pPr algn="ctr" eaLnBrk="1" hangingPunct="1"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ФГОС</a:t>
            </a:r>
            <a:r>
              <a:rPr lang="ru-RU" sz="1600" dirty="0">
                <a:solidFill>
                  <a:srgbClr val="000000"/>
                </a:solidFill>
              </a:rPr>
              <a:t>, образовательные </a:t>
            </a:r>
            <a:r>
              <a:rPr lang="ru-RU" sz="1600" dirty="0" smtClean="0">
                <a:solidFill>
                  <a:srgbClr val="000000"/>
                </a:solidFill>
              </a:rPr>
              <a:t>программы</a:t>
            </a:r>
            <a:endParaRPr lang="ru-RU" sz="1600" dirty="0">
              <a:solidFill>
                <a:srgbClr val="FFFFFF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88622" y="2158227"/>
            <a:ext cx="2019188" cy="3107055"/>
          </a:xfrm>
          <a:prstGeom prst="roundRect">
            <a:avLst/>
          </a:prstGeom>
          <a:solidFill>
            <a:srgbClr val="E1EF5B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Сфера </a:t>
            </a:r>
            <a:r>
              <a:rPr lang="ru-RU" b="1" dirty="0" smtClean="0">
                <a:solidFill>
                  <a:srgbClr val="000000"/>
                </a:solidFill>
              </a:rPr>
              <a:t>производства </a:t>
            </a:r>
            <a:r>
              <a:rPr lang="ru-RU" b="1" dirty="0">
                <a:solidFill>
                  <a:srgbClr val="000000"/>
                </a:solidFill>
              </a:rPr>
              <a:t>и </a:t>
            </a:r>
            <a:r>
              <a:rPr lang="ru-RU" b="1" dirty="0" smtClean="0">
                <a:solidFill>
                  <a:srgbClr val="000000"/>
                </a:solidFill>
              </a:rPr>
              <a:t>бизнеса</a:t>
            </a:r>
          </a:p>
          <a:p>
            <a:pPr algn="ctr"/>
            <a:endParaRPr lang="ru-RU" dirty="0">
              <a:solidFill>
                <a:srgbClr val="000000"/>
              </a:solidFill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</a:rPr>
              <a:t>система </a:t>
            </a:r>
            <a:r>
              <a:rPr lang="ru-RU" dirty="0">
                <a:solidFill>
                  <a:srgbClr val="000000"/>
                </a:solidFill>
              </a:rPr>
              <a:t>управления </a:t>
            </a:r>
            <a:r>
              <a:rPr lang="ru-RU" dirty="0" smtClean="0">
                <a:solidFill>
                  <a:srgbClr val="000000"/>
                </a:solidFill>
              </a:rPr>
              <a:t>персоналом</a:t>
            </a:r>
            <a:endParaRPr lang="ru-RU" dirty="0">
              <a:solidFill>
                <a:srgbClr val="000000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90593" y="1662271"/>
            <a:ext cx="2541612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Профессионально-общественная аккредитация программ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35401" y="3194562"/>
            <a:ext cx="2496803" cy="91440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Независимая оценка квалификаций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3207" y="6054436"/>
            <a:ext cx="8677088" cy="47105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Профессиональные стандарты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35401" y="4786054"/>
            <a:ext cx="2496804" cy="63654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Перечни квалификаций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верх 10"/>
          <p:cNvSpPr/>
          <p:nvPr/>
        </p:nvSpPr>
        <p:spPr>
          <a:xfrm>
            <a:off x="932228" y="5280024"/>
            <a:ext cx="466579" cy="774412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>
            <a:off x="7968799" y="5272653"/>
            <a:ext cx="437485" cy="774412"/>
          </a:xfrm>
          <a:prstGeom prst="up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>
            <a:off x="4565131" y="5437336"/>
            <a:ext cx="387471" cy="617100"/>
          </a:xfrm>
          <a:prstGeom prst="upArrow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5949637" y="4841421"/>
            <a:ext cx="1121551" cy="234255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2195839" y="4855311"/>
            <a:ext cx="1239561" cy="234256"/>
          </a:xfrm>
          <a:prstGeom prst="rightArrow">
            <a:avLst/>
          </a:prstGeom>
          <a:solidFill>
            <a:schemeClr val="accent1">
              <a:lumMod val="9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2195839" y="2281513"/>
            <a:ext cx="1194753" cy="24013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0800000">
            <a:off x="2195838" y="2790148"/>
            <a:ext cx="4892783" cy="216763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2195838" y="4347081"/>
            <a:ext cx="4892783" cy="263258"/>
          </a:xfrm>
          <a:prstGeom prst="rightArrow">
            <a:avLst/>
          </a:prstGeom>
          <a:solidFill>
            <a:schemeClr val="accent1">
              <a:lumMod val="9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>
            <a:off x="4526038" y="4123704"/>
            <a:ext cx="387472" cy="662350"/>
          </a:xfrm>
          <a:prstGeom prst="upArrow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2202873" y="3742687"/>
            <a:ext cx="1232527" cy="247422"/>
          </a:xfrm>
          <a:prstGeom prst="rightArrow">
            <a:avLst/>
          </a:prstGeom>
          <a:solidFill>
            <a:schemeClr val="accent1">
              <a:lumMod val="9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5936457" y="3763162"/>
            <a:ext cx="1152164" cy="209817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>
            <a:off x="5932204" y="3323220"/>
            <a:ext cx="1156418" cy="262554"/>
          </a:xfrm>
          <a:prstGeom prst="left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4486287" y="2660470"/>
            <a:ext cx="371081" cy="220864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066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507518"/>
            <a:ext cx="90252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НЕЗАВИСИМОЙ ОЦЕНКИ КВАЛИФИКАЦИЙ В РОССИИ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86936" y="2011608"/>
            <a:ext cx="8753359" cy="286232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951A1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Times New Roman" pitchFamily="18" charset="0"/>
              </a:rPr>
              <a:t>Координационный орган по профессиональным </a:t>
            </a: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Times New Roman" pitchFamily="18" charset="0"/>
              </a:rPr>
              <a:t>квалификациям НСПК </a:t>
            </a:r>
            <a:endParaRPr kumimoji="0" lang="ru-RU" altLang="ru-RU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6479246" y="4314321"/>
            <a:ext cx="4384712" cy="5373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Национальное агентство развития квалификаций </a:t>
            </a:r>
            <a:r>
              <a:rPr lang="ru-RU" sz="1400" dirty="0" smtClean="0">
                <a:solidFill>
                  <a:schemeClr val="tx1"/>
                </a:solidFill>
              </a:rPr>
              <a:t>НАРК (реестр)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96826" y="2435173"/>
            <a:ext cx="119838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Отбор и</a:t>
            </a:r>
          </a:p>
          <a:p>
            <a:pPr lvl="0" algn="ctr" eaLnBrk="1" hangingPunct="1">
              <a:lnSpc>
                <a:spcPct val="80000"/>
              </a:lnSpc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контроль </a:t>
            </a:r>
          </a:p>
          <a:p>
            <a:pPr lvl="0" algn="ctr" eaLnBrk="1" hangingPunct="1">
              <a:lnSpc>
                <a:spcPct val="80000"/>
              </a:lnSpc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деятельности 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64890" y="3118752"/>
            <a:ext cx="6387404" cy="264688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951A1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Times New Roman" pitchFamily="18" charset="0"/>
              </a:rPr>
              <a:t>советы по профессиональным  </a:t>
            </a: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Times New Roman" pitchFamily="18" charset="0"/>
              </a:rPr>
              <a:t>квалификациям СПК</a:t>
            </a:r>
            <a:endParaRPr kumimoji="0" lang="ru-RU" altLang="ru-RU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Times New Roman" pitchFamily="18" charset="0"/>
            </a:endParaRPr>
          </a:p>
        </p:txBody>
      </p:sp>
      <p:cxnSp>
        <p:nvCxnSpPr>
          <p:cNvPr id="8" name="AutoShape 14"/>
          <p:cNvCxnSpPr>
            <a:cxnSpLocks noChangeShapeType="1"/>
          </p:cNvCxnSpPr>
          <p:nvPr/>
        </p:nvCxnSpPr>
        <p:spPr bwMode="auto">
          <a:xfrm rot="5400000">
            <a:off x="2251616" y="2728266"/>
            <a:ext cx="792163" cy="1587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9" name="AutoShape 14"/>
          <p:cNvCxnSpPr>
            <a:cxnSpLocks noChangeShapeType="1"/>
          </p:cNvCxnSpPr>
          <p:nvPr/>
        </p:nvCxnSpPr>
        <p:spPr bwMode="auto">
          <a:xfrm flipH="1" flipV="1">
            <a:off x="3358592" y="2288106"/>
            <a:ext cx="2367" cy="811886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3320744" y="2473577"/>
            <a:ext cx="1136642" cy="22205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Отчетность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0230" y="3383440"/>
            <a:ext cx="1660421" cy="500063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апелляционные комиссии 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64889" y="4729545"/>
            <a:ext cx="6387405" cy="296056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951A1D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altLang="ru-RU" sz="14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центры оценки </a:t>
            </a:r>
            <a:r>
              <a:rPr lang="ru-RU" altLang="ru-RU" sz="1400" b="1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квалификации ЦОК</a:t>
            </a:r>
            <a:endParaRPr lang="ru-RU" altLang="ru-RU" sz="1400" b="1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8472" y="4078722"/>
            <a:ext cx="11560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80000"/>
              </a:lnSpc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Отбор и</a:t>
            </a:r>
          </a:p>
          <a:p>
            <a:pPr lvl="0" algn="ctr" eaLnBrk="1" hangingPunct="1">
              <a:lnSpc>
                <a:spcPct val="80000"/>
              </a:lnSpc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контроль </a:t>
            </a:r>
          </a:p>
          <a:p>
            <a:pPr lvl="0" algn="ctr" eaLnBrk="1" hangingPunct="1">
              <a:lnSpc>
                <a:spcPct val="80000"/>
              </a:lnSpc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деятельности </a:t>
            </a: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3277788" y="3580198"/>
            <a:ext cx="1179598" cy="19576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Отчетность</a:t>
            </a:r>
          </a:p>
        </p:txBody>
      </p:sp>
      <p:cxnSp>
        <p:nvCxnSpPr>
          <p:cNvPr id="16" name="AutoShape 14"/>
          <p:cNvCxnSpPr>
            <a:cxnSpLocks noChangeShapeType="1"/>
          </p:cNvCxnSpPr>
          <p:nvPr/>
        </p:nvCxnSpPr>
        <p:spPr bwMode="auto">
          <a:xfrm flipH="1">
            <a:off x="2646904" y="3398840"/>
            <a:ext cx="5261" cy="1330705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17" name="AutoShape 14"/>
          <p:cNvCxnSpPr>
            <a:cxnSpLocks noChangeShapeType="1"/>
          </p:cNvCxnSpPr>
          <p:nvPr/>
        </p:nvCxnSpPr>
        <p:spPr bwMode="auto">
          <a:xfrm flipV="1">
            <a:off x="3388558" y="3383440"/>
            <a:ext cx="0" cy="1330705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160230" y="6409708"/>
            <a:ext cx="6392064" cy="286438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951A1D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altLang="ru-RU" sz="1400" b="1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Соискатели (физические лица)</a:t>
            </a:r>
            <a:endParaRPr lang="ru-RU" altLang="ru-RU" sz="1400" b="1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814372" y="3383440"/>
            <a:ext cx="1742274" cy="500063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Перечни квалификаций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814371" y="2313158"/>
            <a:ext cx="1737923" cy="500063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Профессиональные стандарты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11259" y="3884490"/>
            <a:ext cx="1742274" cy="500063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Оценочные средства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cxnSp>
        <p:nvCxnSpPr>
          <p:cNvPr id="28" name="AutoShape 14"/>
          <p:cNvCxnSpPr>
            <a:cxnSpLocks noChangeShapeType="1"/>
          </p:cNvCxnSpPr>
          <p:nvPr/>
        </p:nvCxnSpPr>
        <p:spPr bwMode="auto">
          <a:xfrm>
            <a:off x="6552294" y="3633471"/>
            <a:ext cx="1850612" cy="0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31" name="AutoShape 14"/>
          <p:cNvCxnSpPr>
            <a:cxnSpLocks noChangeShapeType="1"/>
          </p:cNvCxnSpPr>
          <p:nvPr/>
        </p:nvCxnSpPr>
        <p:spPr bwMode="auto">
          <a:xfrm>
            <a:off x="6552294" y="4134521"/>
            <a:ext cx="1850612" cy="0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32" name="AutoShape 14"/>
          <p:cNvCxnSpPr>
            <a:cxnSpLocks noChangeShapeType="1"/>
          </p:cNvCxnSpPr>
          <p:nvPr/>
        </p:nvCxnSpPr>
        <p:spPr bwMode="auto">
          <a:xfrm>
            <a:off x="6552294" y="2572650"/>
            <a:ext cx="1850612" cy="0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33" name="AutoShape 14"/>
          <p:cNvCxnSpPr>
            <a:cxnSpLocks noChangeShapeType="1"/>
          </p:cNvCxnSpPr>
          <p:nvPr/>
        </p:nvCxnSpPr>
        <p:spPr bwMode="auto">
          <a:xfrm flipH="1">
            <a:off x="4323801" y="2758708"/>
            <a:ext cx="506250" cy="356343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41" name="AutoShape 14"/>
          <p:cNvCxnSpPr>
            <a:cxnSpLocks noChangeShapeType="1"/>
          </p:cNvCxnSpPr>
          <p:nvPr/>
        </p:nvCxnSpPr>
        <p:spPr bwMode="auto">
          <a:xfrm flipH="1">
            <a:off x="4362680" y="4364663"/>
            <a:ext cx="477527" cy="347457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42" name="AutoShape 14"/>
          <p:cNvCxnSpPr>
            <a:cxnSpLocks noChangeShapeType="1"/>
          </p:cNvCxnSpPr>
          <p:nvPr/>
        </p:nvCxnSpPr>
        <p:spPr bwMode="auto">
          <a:xfrm flipH="1">
            <a:off x="3646381" y="3902833"/>
            <a:ext cx="1169922" cy="809287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sp>
        <p:nvSpPr>
          <p:cNvPr id="47" name="Прямоугольник 46"/>
          <p:cNvSpPr/>
          <p:nvPr/>
        </p:nvSpPr>
        <p:spPr>
          <a:xfrm>
            <a:off x="4820823" y="5025601"/>
            <a:ext cx="1742274" cy="500063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Свидетельство о квалификации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sp>
        <p:nvSpPr>
          <p:cNvPr id="48" name="AutoShape 7"/>
          <p:cNvSpPr>
            <a:spLocks noChangeArrowheads="1"/>
          </p:cNvSpPr>
          <p:nvPr/>
        </p:nvSpPr>
        <p:spPr bwMode="auto">
          <a:xfrm>
            <a:off x="2981013" y="5150425"/>
            <a:ext cx="1656523" cy="50749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Заявление на проведение профессионального экзамена</a:t>
            </a:r>
          </a:p>
        </p:txBody>
      </p:sp>
      <p:cxnSp>
        <p:nvCxnSpPr>
          <p:cNvPr id="49" name="AutoShape 14"/>
          <p:cNvCxnSpPr>
            <a:cxnSpLocks noChangeShapeType="1"/>
          </p:cNvCxnSpPr>
          <p:nvPr/>
        </p:nvCxnSpPr>
        <p:spPr bwMode="auto">
          <a:xfrm flipV="1">
            <a:off x="3010470" y="5034437"/>
            <a:ext cx="11368" cy="1346104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sp>
        <p:nvSpPr>
          <p:cNvPr id="53" name="AutoShape 7"/>
          <p:cNvSpPr>
            <a:spLocks noChangeArrowheads="1"/>
          </p:cNvSpPr>
          <p:nvPr/>
        </p:nvSpPr>
        <p:spPr bwMode="auto">
          <a:xfrm>
            <a:off x="1135623" y="5517669"/>
            <a:ext cx="1299435" cy="70794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1200" dirty="0">
                <a:solidFill>
                  <a:srgbClr val="951A1D"/>
                </a:solidFill>
                <a:latin typeface="Arial"/>
                <a:cs typeface="Times New Roman" pitchFamily="18" charset="0"/>
              </a:rPr>
              <a:t>Проведение независимой оценки </a:t>
            </a:r>
            <a:r>
              <a:rPr lang="ru-RU" sz="1200" dirty="0" smtClean="0">
                <a:solidFill>
                  <a:srgbClr val="951A1D"/>
                </a:solidFill>
                <a:latin typeface="Arial"/>
                <a:cs typeface="Times New Roman" pitchFamily="18" charset="0"/>
              </a:rPr>
              <a:t>квалификации</a:t>
            </a:r>
            <a:endParaRPr lang="ru-RU" sz="1200" dirty="0">
              <a:solidFill>
                <a:srgbClr val="951A1D"/>
              </a:solidFill>
              <a:latin typeface="Arial"/>
              <a:cs typeface="Times New Roman" pitchFamily="18" charset="0"/>
            </a:endParaRPr>
          </a:p>
        </p:txBody>
      </p:sp>
      <p:cxnSp>
        <p:nvCxnSpPr>
          <p:cNvPr id="54" name="AutoShape 14"/>
          <p:cNvCxnSpPr>
            <a:cxnSpLocks noChangeShapeType="1"/>
          </p:cNvCxnSpPr>
          <p:nvPr/>
        </p:nvCxnSpPr>
        <p:spPr bwMode="auto">
          <a:xfrm>
            <a:off x="2311019" y="5041001"/>
            <a:ext cx="1" cy="1359871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56" name="AutoShape 14"/>
          <p:cNvCxnSpPr>
            <a:cxnSpLocks noChangeShapeType="1"/>
            <a:endCxn id="11" idx="2"/>
          </p:cNvCxnSpPr>
          <p:nvPr/>
        </p:nvCxnSpPr>
        <p:spPr bwMode="auto">
          <a:xfrm flipH="1" flipV="1">
            <a:off x="990441" y="3883503"/>
            <a:ext cx="15559" cy="2489339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sp>
        <p:nvSpPr>
          <p:cNvPr id="58" name="AutoShape 7"/>
          <p:cNvSpPr>
            <a:spLocks noChangeArrowheads="1"/>
          </p:cNvSpPr>
          <p:nvPr/>
        </p:nvSpPr>
        <p:spPr bwMode="auto">
          <a:xfrm>
            <a:off x="9033" y="5171187"/>
            <a:ext cx="1006001" cy="19284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ru-RU" sz="1200" dirty="0" smtClean="0">
                <a:solidFill>
                  <a:srgbClr val="951A1D"/>
                </a:solidFill>
                <a:latin typeface="Arial"/>
                <a:cs typeface="Times New Roman" pitchFamily="18" charset="0"/>
              </a:rPr>
              <a:t>Апелляция</a:t>
            </a:r>
            <a:endParaRPr lang="ru-RU" sz="1200" dirty="0">
              <a:solidFill>
                <a:srgbClr val="951A1D"/>
              </a:solidFill>
              <a:latin typeface="Arial"/>
              <a:cs typeface="Times New Roman" pitchFamily="18" charset="0"/>
            </a:endParaRPr>
          </a:p>
        </p:txBody>
      </p:sp>
      <p:cxnSp>
        <p:nvCxnSpPr>
          <p:cNvPr id="59" name="AutoShape 14"/>
          <p:cNvCxnSpPr>
            <a:cxnSpLocks noChangeShapeType="1"/>
          </p:cNvCxnSpPr>
          <p:nvPr/>
        </p:nvCxnSpPr>
        <p:spPr bwMode="auto">
          <a:xfrm flipH="1">
            <a:off x="1339766" y="3898903"/>
            <a:ext cx="17469" cy="812209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61" name="AutoShape 14"/>
          <p:cNvCxnSpPr>
            <a:cxnSpLocks noChangeShapeType="1"/>
          </p:cNvCxnSpPr>
          <p:nvPr/>
        </p:nvCxnSpPr>
        <p:spPr bwMode="auto">
          <a:xfrm>
            <a:off x="6563097" y="5276992"/>
            <a:ext cx="1850612" cy="0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62" name="AutoShape 14"/>
          <p:cNvCxnSpPr>
            <a:cxnSpLocks noChangeShapeType="1"/>
          </p:cNvCxnSpPr>
          <p:nvPr/>
        </p:nvCxnSpPr>
        <p:spPr bwMode="auto">
          <a:xfrm>
            <a:off x="6563097" y="4877573"/>
            <a:ext cx="1850612" cy="0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63" name="AutoShape 14"/>
          <p:cNvCxnSpPr>
            <a:cxnSpLocks noChangeShapeType="1"/>
          </p:cNvCxnSpPr>
          <p:nvPr/>
        </p:nvCxnSpPr>
        <p:spPr bwMode="auto">
          <a:xfrm>
            <a:off x="6563097" y="3251096"/>
            <a:ext cx="1850612" cy="0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  <p:cxnSp>
        <p:nvCxnSpPr>
          <p:cNvPr id="64" name="AutoShape 14"/>
          <p:cNvCxnSpPr>
            <a:cxnSpLocks noChangeShapeType="1"/>
          </p:cNvCxnSpPr>
          <p:nvPr/>
        </p:nvCxnSpPr>
        <p:spPr bwMode="auto">
          <a:xfrm flipH="1">
            <a:off x="3610454" y="5554831"/>
            <a:ext cx="1235612" cy="846041"/>
          </a:xfrm>
          <a:prstGeom prst="straightConnector1">
            <a:avLst/>
          </a:prstGeom>
          <a:noFill/>
          <a:ln w="57150">
            <a:solidFill>
              <a:srgbClr val="951A1D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52924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594485"/>
            <a:ext cx="902524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</a:t>
            </a:r>
            <a:r>
              <a:rPr kumimoji="0" lang="ru-RU" sz="2000" b="1" i="0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 Советов по профессиональным квалификациям СПК</a:t>
            </a:r>
          </a:p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8606" marR="0" lvl="0" indent="-278606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рынка труда, оценка необходимости разработки профессиональных стандартов и/или внесения в них изменений для  определения  потребности  в независимой  оценке квалификации. </a:t>
            </a:r>
          </a:p>
          <a:p>
            <a:pPr marL="278606" marR="0" lvl="0" indent="-278606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независимой оценки квалификации на основе формирования сети центров оценки квалификации.</a:t>
            </a:r>
          </a:p>
          <a:p>
            <a:pPr marL="278606" marR="0" lvl="0" indent="-278606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Разработка, внедрение и актуализация профессиональных стандартов и проведение независимой оценки квалификации.</a:t>
            </a:r>
          </a:p>
          <a:p>
            <a:pPr marL="278606" marR="0" lvl="0" indent="-278606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предложений по развитию системы независимой оценки квалификации в Российской Федерации, в том числе на основе совершенствования нормативных правовых актов. </a:t>
            </a:r>
          </a:p>
          <a:p>
            <a:pPr marL="278606" marR="0" lvl="0" indent="-278606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процедуры профессионально-общественной аккредитации профессиональных образовательных программ.</a:t>
            </a:r>
          </a:p>
          <a:p>
            <a:pPr marR="0" lvl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по профессиональным квалификациям торговой, внешнеторговой и по отдельным видам предпринимательской и экономической </a:t>
            </a:r>
            <a:r>
              <a:rPr lang="ru-RU" b="1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1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на базе Торгово-промышленной палаты Российской Федерации решением Национального совета при Президенте Российской Федерации по профессиональным квалификациям в целях развития системы независимой оценки квалификации </a:t>
            </a:r>
            <a:r>
              <a:rPr lang="ru-RU" sz="16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июня 2016 года, протокол № 15.</a:t>
            </a:r>
          </a:p>
          <a:p>
            <a:pPr marR="0" lvl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372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276" y="131248"/>
            <a:ext cx="2181225" cy="1076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Схема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СПК ТПП РФ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87675" y="225425"/>
            <a:ext cx="2016125" cy="431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</a:rPr>
              <a:t>Председатель СПК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13438" y="115888"/>
            <a:ext cx="2619375" cy="6492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</a:rPr>
              <a:t>Заместитель Председателя СПК</a:t>
            </a:r>
          </a:p>
        </p:txBody>
      </p:sp>
      <p:cxnSp>
        <p:nvCxnSpPr>
          <p:cNvPr id="8" name="Прямая со стрелкой 7"/>
          <p:cNvCxnSpPr>
            <a:stCxn id="5" idx="3"/>
            <a:endCxn id="6" idx="1"/>
          </p:cNvCxnSpPr>
          <p:nvPr/>
        </p:nvCxnSpPr>
        <p:spPr>
          <a:xfrm>
            <a:off x="5003800" y="441325"/>
            <a:ext cx="909638" cy="0"/>
          </a:xfrm>
          <a:prstGeom prst="straightConnector1">
            <a:avLst/>
          </a:prstGeom>
          <a:ln w="254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987675" y="1017588"/>
            <a:ext cx="2016125" cy="5746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</a:rPr>
              <a:t>Заседание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</a:rPr>
              <a:t>Совета СПК</a:t>
            </a:r>
          </a:p>
        </p:txBody>
      </p:sp>
      <p:cxnSp>
        <p:nvCxnSpPr>
          <p:cNvPr id="13" name="Прямая со стрелкой 12"/>
          <p:cNvCxnSpPr>
            <a:stCxn id="5" idx="2"/>
            <a:endCxn id="10" idx="0"/>
          </p:cNvCxnSpPr>
          <p:nvPr/>
        </p:nvCxnSpPr>
        <p:spPr>
          <a:xfrm>
            <a:off x="3995738" y="657225"/>
            <a:ext cx="0" cy="360363"/>
          </a:xfrm>
          <a:prstGeom prst="straightConnector1">
            <a:avLst/>
          </a:prstGeom>
          <a:ln w="254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042988" y="2079625"/>
            <a:ext cx="1441450" cy="504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</a:rPr>
              <a:t>Член Совета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059113" y="2079625"/>
            <a:ext cx="1441450" cy="504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</a:rPr>
              <a:t>Член Совета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076825" y="2079625"/>
            <a:ext cx="1439863" cy="504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</a:rPr>
              <a:t>Член Совета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092950" y="2079625"/>
            <a:ext cx="1439863" cy="504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latin typeface="Arial Narrow" panose="020B0606020202030204" pitchFamily="34" charset="0"/>
              </a:rPr>
              <a:t>Член Совета</a:t>
            </a:r>
          </a:p>
        </p:txBody>
      </p:sp>
      <p:grpSp>
        <p:nvGrpSpPr>
          <p:cNvPr id="24588" name="Группа 37"/>
          <p:cNvGrpSpPr>
            <a:grpSpLocks/>
          </p:cNvGrpSpPr>
          <p:nvPr/>
        </p:nvGrpSpPr>
        <p:grpSpPr bwMode="auto">
          <a:xfrm>
            <a:off x="1763713" y="1881188"/>
            <a:ext cx="6054725" cy="198437"/>
            <a:chOff x="1494274" y="2199078"/>
            <a:chExt cx="6054094" cy="199006"/>
          </a:xfrm>
        </p:grpSpPr>
        <p:cxnSp>
          <p:nvCxnSpPr>
            <p:cNvPr id="16" name="Прямая со стрелкой 15"/>
            <p:cNvCxnSpPr>
              <a:endCxn id="22" idx="0"/>
            </p:cNvCxnSpPr>
            <p:nvPr/>
          </p:nvCxnSpPr>
          <p:spPr>
            <a:xfrm>
              <a:off x="3510189" y="2199078"/>
              <a:ext cx="0" cy="199006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>
              <a:endCxn id="18" idx="0"/>
            </p:cNvCxnSpPr>
            <p:nvPr/>
          </p:nvCxnSpPr>
          <p:spPr>
            <a:xfrm>
              <a:off x="1494274" y="2205446"/>
              <a:ext cx="0" cy="192638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>
              <a:endCxn id="23" idx="0"/>
            </p:cNvCxnSpPr>
            <p:nvPr/>
          </p:nvCxnSpPr>
          <p:spPr>
            <a:xfrm>
              <a:off x="5526104" y="2205446"/>
              <a:ext cx="0" cy="192638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>
              <a:endCxn id="24" idx="0"/>
            </p:cNvCxnSpPr>
            <p:nvPr/>
          </p:nvCxnSpPr>
          <p:spPr>
            <a:xfrm>
              <a:off x="7543605" y="2205446"/>
              <a:ext cx="0" cy="192638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>
              <a:off x="1494274" y="2205446"/>
              <a:ext cx="6054094" cy="0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Прямая со стрелкой 38"/>
          <p:cNvCxnSpPr>
            <a:stCxn id="10" idx="2"/>
          </p:cNvCxnSpPr>
          <p:nvPr/>
        </p:nvCxnSpPr>
        <p:spPr>
          <a:xfrm>
            <a:off x="3995738" y="1592263"/>
            <a:ext cx="0" cy="288925"/>
          </a:xfrm>
          <a:prstGeom prst="straightConnector1">
            <a:avLst/>
          </a:prstGeom>
          <a:ln w="25400">
            <a:solidFill>
              <a:srgbClr val="0070C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10" idx="3"/>
            <a:endCxn id="45" idx="1"/>
          </p:cNvCxnSpPr>
          <p:nvPr/>
        </p:nvCxnSpPr>
        <p:spPr>
          <a:xfrm>
            <a:off x="5003800" y="1304925"/>
            <a:ext cx="909638" cy="0"/>
          </a:xfrm>
          <a:prstGeom prst="straightConnector1">
            <a:avLst/>
          </a:prstGeom>
          <a:ln w="25400">
            <a:solidFill>
              <a:srgbClr val="0070C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5913438" y="801688"/>
            <a:ext cx="2619375" cy="10080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white"/>
                </a:solidFill>
                <a:latin typeface="Arial Narrow" panose="020B0606020202030204" pitchFamily="34" charset="0"/>
              </a:rPr>
              <a:t>Секретариат СПК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</a:rPr>
              <a:t>(Ответственный секретарь)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white"/>
                </a:solidFill>
                <a:latin typeface="Arial Narrow" panose="020B0606020202030204" pitchFamily="34" charset="0"/>
              </a:rPr>
              <a:t>Методический Центр СПК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(</a:t>
            </a: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</a:rPr>
              <a:t>э</a:t>
            </a:r>
            <a:r>
              <a:rPr lang="ru-RU" sz="1400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ксперты, юристы</a:t>
            </a:r>
            <a:r>
              <a:rPr lang="ru-RU" sz="1400" dirty="0">
                <a:solidFill>
                  <a:prstClr val="white"/>
                </a:solidFill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042988" y="2817813"/>
            <a:ext cx="1441450" cy="5032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Комиссия по профессии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47750" y="3462338"/>
            <a:ext cx="1439863" cy="5048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Комиссия по профессии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059113" y="2806700"/>
            <a:ext cx="1441450" cy="50323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Комиссия по профессии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076825" y="2806700"/>
            <a:ext cx="1439863" cy="50323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Комиссия по профессии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076825" y="3462338"/>
            <a:ext cx="1439863" cy="5048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Комиссия по профессии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076825" y="4113213"/>
            <a:ext cx="1439863" cy="5048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Комиссия по профессии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7092950" y="2795588"/>
            <a:ext cx="1439863" cy="5032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 Narrow" panose="020B0606020202030204" pitchFamily="34" charset="0"/>
              </a:rPr>
              <a:t>Апелляционная Комиссия </a:t>
            </a:r>
          </a:p>
        </p:txBody>
      </p:sp>
      <p:cxnSp>
        <p:nvCxnSpPr>
          <p:cNvPr id="56" name="Прямая со стрелкой 55"/>
          <p:cNvCxnSpPr>
            <a:stCxn id="22" idx="2"/>
            <a:endCxn id="51" idx="0"/>
          </p:cNvCxnSpPr>
          <p:nvPr/>
        </p:nvCxnSpPr>
        <p:spPr>
          <a:xfrm>
            <a:off x="3779838" y="2584450"/>
            <a:ext cx="0" cy="222250"/>
          </a:xfrm>
          <a:prstGeom prst="straightConnector1">
            <a:avLst/>
          </a:prstGeom>
          <a:ln w="254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24" idx="2"/>
            <a:endCxn id="55" idx="0"/>
          </p:cNvCxnSpPr>
          <p:nvPr/>
        </p:nvCxnSpPr>
        <p:spPr>
          <a:xfrm>
            <a:off x="7812088" y="2584450"/>
            <a:ext cx="0" cy="211138"/>
          </a:xfrm>
          <a:prstGeom prst="straightConnector1">
            <a:avLst/>
          </a:prstGeom>
          <a:ln w="254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55" idx="2"/>
          </p:cNvCxnSpPr>
          <p:nvPr/>
        </p:nvCxnSpPr>
        <p:spPr>
          <a:xfrm>
            <a:off x="7812088" y="3298825"/>
            <a:ext cx="6350" cy="527050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602" name="Группа 80"/>
          <p:cNvGrpSpPr>
            <a:grpSpLocks/>
          </p:cNvGrpSpPr>
          <p:nvPr/>
        </p:nvGrpSpPr>
        <p:grpSpPr bwMode="auto">
          <a:xfrm>
            <a:off x="808038" y="2332038"/>
            <a:ext cx="239712" cy="1382712"/>
            <a:chOff x="591824" y="2632218"/>
            <a:chExt cx="239699" cy="1382459"/>
          </a:xfrm>
        </p:grpSpPr>
        <p:cxnSp>
          <p:nvCxnSpPr>
            <p:cNvPr id="67" name="Прямая со стрелкой 66"/>
            <p:cNvCxnSpPr>
              <a:stCxn id="18" idx="1"/>
              <a:endCxn id="50" idx="1"/>
            </p:cNvCxnSpPr>
            <p:nvPr/>
          </p:nvCxnSpPr>
          <p:spPr>
            <a:xfrm rot="10800000" flipH="1" flipV="1">
              <a:off x="828348" y="2632218"/>
              <a:ext cx="3175" cy="1382459"/>
            </a:xfrm>
            <a:prstGeom prst="bentConnector3">
              <a:avLst>
                <a:gd name="adj1" fmla="val -5803503"/>
              </a:avLst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 стрелкой 69"/>
            <p:cNvCxnSpPr/>
            <p:nvPr/>
          </p:nvCxnSpPr>
          <p:spPr>
            <a:xfrm>
              <a:off x="591824" y="3378206"/>
              <a:ext cx="215888" cy="0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03" name="Группа 84"/>
          <p:cNvGrpSpPr>
            <a:grpSpLocks/>
          </p:cNvGrpSpPr>
          <p:nvPr/>
        </p:nvGrpSpPr>
        <p:grpSpPr bwMode="auto">
          <a:xfrm>
            <a:off x="4843463" y="2332038"/>
            <a:ext cx="228600" cy="2033587"/>
            <a:chOff x="4650357" y="2655896"/>
            <a:chExt cx="228724" cy="2033243"/>
          </a:xfrm>
        </p:grpSpPr>
        <p:cxnSp>
          <p:nvCxnSpPr>
            <p:cNvPr id="79" name="Прямая со стрелкой 66"/>
            <p:cNvCxnSpPr>
              <a:stCxn id="23" idx="1"/>
              <a:endCxn id="54" idx="1"/>
            </p:cNvCxnSpPr>
            <p:nvPr/>
          </p:nvCxnSpPr>
          <p:spPr>
            <a:xfrm rot="10800000" flipV="1">
              <a:off x="4866374" y="2655896"/>
              <a:ext cx="12707" cy="2033243"/>
            </a:xfrm>
            <a:prstGeom prst="bentConnector3">
              <a:avLst>
                <a:gd name="adj1" fmla="val 1800000"/>
              </a:avLst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 стрелкой 79"/>
            <p:cNvCxnSpPr/>
            <p:nvPr/>
          </p:nvCxnSpPr>
          <p:spPr>
            <a:xfrm>
              <a:off x="4650357" y="4038374"/>
              <a:ext cx="216017" cy="0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 стрелкой 83"/>
            <p:cNvCxnSpPr/>
            <p:nvPr/>
          </p:nvCxnSpPr>
          <p:spPr>
            <a:xfrm>
              <a:off x="4659887" y="3392371"/>
              <a:ext cx="216017" cy="0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Прямоугольник 85"/>
          <p:cNvSpPr/>
          <p:nvPr/>
        </p:nvSpPr>
        <p:spPr>
          <a:xfrm>
            <a:off x="6810375" y="3813175"/>
            <a:ext cx="2016125" cy="1812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</a:rPr>
              <a:t>Председатель Комиссии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6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</a:rPr>
              <a:t>Члены Комиссии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6948488" y="4833938"/>
            <a:ext cx="1727200" cy="57626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Arial Narrow" panose="020B0606020202030204" pitchFamily="34" charset="0"/>
              </a:rPr>
              <a:t>Экспертные группы по профессиям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508000" y="4149725"/>
            <a:ext cx="2519363" cy="266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70C0"/>
                </a:solidFill>
                <a:latin typeface="Arial Narrow" panose="020B0606020202030204" pitchFamily="34" charset="0"/>
              </a:rPr>
              <a:t>Председатель Комиссии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70C0"/>
                </a:solidFill>
                <a:latin typeface="Arial Narrow" panose="020B0606020202030204" pitchFamily="34" charset="0"/>
              </a:rPr>
              <a:t>Члены Комиссии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6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74675" y="4652963"/>
            <a:ext cx="2374900" cy="28892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Комитет по ПОА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574675" y="4999038"/>
            <a:ext cx="2374900" cy="287337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Комитет по ЦОК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579438" y="5345113"/>
            <a:ext cx="2376487" cy="287337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Комитет по ПС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579438" y="5689600"/>
            <a:ext cx="2376487" cy="360363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white"/>
                </a:solidFill>
                <a:latin typeface="Arial Narrow" panose="020B0606020202030204" pitchFamily="34" charset="0"/>
              </a:rPr>
              <a:t>Комитет по мониторингу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white"/>
                </a:solidFill>
                <a:latin typeface="Arial Narrow" panose="020B0606020202030204" pitchFamily="34" charset="0"/>
              </a:rPr>
              <a:t>рынка труда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579438" y="6107113"/>
            <a:ext cx="2376487" cy="28892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Экспертные группы</a:t>
            </a:r>
            <a:endParaRPr lang="ru-RU" sz="12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574675" y="6453188"/>
            <a:ext cx="2374900" cy="28892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white"/>
                </a:solidFill>
                <a:latin typeface="Arial Narrow" panose="020B0606020202030204" pitchFamily="34" charset="0"/>
              </a:rPr>
              <a:t>Рабочие группы</a:t>
            </a:r>
          </a:p>
        </p:txBody>
      </p:sp>
      <p:cxnSp>
        <p:nvCxnSpPr>
          <p:cNvPr id="108" name="Прямая со стрелкой 107"/>
          <p:cNvCxnSpPr>
            <a:stCxn id="50" idx="2"/>
            <a:endCxn id="88" idx="0"/>
          </p:cNvCxnSpPr>
          <p:nvPr/>
        </p:nvCxnSpPr>
        <p:spPr>
          <a:xfrm>
            <a:off x="1766888" y="3967163"/>
            <a:ext cx="0" cy="182562"/>
          </a:xfrm>
          <a:prstGeom prst="straightConnector1">
            <a:avLst/>
          </a:prstGeom>
          <a:ln w="254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67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70970" y="1570675"/>
            <a:ext cx="8569325" cy="576262"/>
          </a:xfrm>
          <a:prstGeom prst="roundRect">
            <a:avLst>
              <a:gd name="adj" fmla="val 28162"/>
            </a:avLst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Arial" charset="0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8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 ПРОФЕССИОНАЛЬНЫХ КВАЛИФИКАЦИЙ</a:t>
            </a:r>
          </a:p>
        </p:txBody>
      </p:sp>
      <p:sp>
        <p:nvSpPr>
          <p:cNvPr id="5" name="Объект 1"/>
          <p:cNvSpPr txBox="1">
            <a:spLocks/>
          </p:cNvSpPr>
          <p:nvPr/>
        </p:nvSpPr>
        <p:spPr bwMode="auto">
          <a:xfrm>
            <a:off x="227301" y="2146937"/>
            <a:ext cx="8856662" cy="4394159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1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стандарт «Специалист в сфере закупок»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 уровень</a:t>
            </a:r>
          </a:p>
          <a:p>
            <a:pPr marL="0" lvl="0" indent="0" algn="ctr">
              <a:spcAft>
                <a:spcPts val="600"/>
              </a:spcAft>
              <a:buClr>
                <a:srgbClr val="003366"/>
              </a:buClr>
              <a:buNone/>
            </a:pP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обеспечению закупок для государственных, муниципальных и корпоративных нужд (5 уровень квалификации</a:t>
            </a:r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 algn="ctr">
              <a:spcAft>
                <a:spcPts val="600"/>
              </a:spcAft>
              <a:buClr>
                <a:srgbClr val="003366"/>
              </a:buClr>
              <a:buNone/>
            </a:pPr>
            <a:r>
              <a:rPr kumimoji="0" lang="ru-RU" altLang="ru-RU" sz="18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 уровень</a:t>
            </a:r>
          </a:p>
          <a:p>
            <a:pPr marL="0" lvl="0" indent="0" algn="ctr">
              <a:spcAft>
                <a:spcPts val="1200"/>
              </a:spcAft>
              <a:buClr>
                <a:srgbClr val="003366"/>
              </a:buClr>
              <a:buNone/>
            </a:pP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осуществлению закупок для государственных, муниципальных и корпоративных нужд  (6 уровень квалификации</a:t>
            </a:r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 algn="ctr">
              <a:spcAft>
                <a:spcPts val="1200"/>
              </a:spcAft>
              <a:buClr>
                <a:srgbClr val="003366"/>
              </a:buClr>
              <a:buNone/>
            </a:pPr>
            <a:r>
              <a:rPr kumimoji="0" lang="ru-RU" altLang="ru-RU" sz="18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 уровень</a:t>
            </a:r>
          </a:p>
          <a:p>
            <a:pPr marL="0" lvl="0" indent="0" algn="ctr">
              <a:spcAft>
                <a:spcPts val="1200"/>
              </a:spcAft>
              <a:buClr>
                <a:srgbClr val="003366"/>
              </a:buClr>
              <a:buNone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по результатам закупок, и </a:t>
            </a: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приему </a:t>
            </a:r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 (</a:t>
            </a: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уровень квалификации)</a:t>
            </a:r>
            <a:endParaRPr kumimoji="0" lang="ru-RU" alt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 уровень</a:t>
            </a:r>
          </a:p>
          <a:p>
            <a:pPr marL="0" lvl="0" indent="0" algn="ctr">
              <a:buClr>
                <a:srgbClr val="003366"/>
              </a:buClr>
              <a:buNone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Контролер в </a:t>
            </a: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 </a:t>
            </a:r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 (</a:t>
            </a: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уровень квалификации)</a:t>
            </a:r>
            <a:endParaRPr kumimoji="0" lang="ru-RU" alt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890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70970" y="1560222"/>
            <a:ext cx="8569325" cy="529835"/>
          </a:xfrm>
          <a:prstGeom prst="roundRect">
            <a:avLst>
              <a:gd name="adj" fmla="val 28162"/>
            </a:avLst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Arial" charset="0"/>
                <a:cs typeface="Arial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800" b="1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 ПРОФЕССИОНАЛЬНЫХ КВАЛИФИКАЦИЙ</a:t>
            </a:r>
          </a:p>
        </p:txBody>
      </p:sp>
      <p:sp>
        <p:nvSpPr>
          <p:cNvPr id="5" name="Объект 1"/>
          <p:cNvSpPr txBox="1">
            <a:spLocks/>
          </p:cNvSpPr>
          <p:nvPr/>
        </p:nvSpPr>
        <p:spPr bwMode="auto">
          <a:xfrm>
            <a:off x="147774" y="2090057"/>
            <a:ext cx="8856662" cy="4614640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1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стандарт «Эксперт в сфере закупок»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lang="ru-RU" altLang="ru-RU" sz="1800" b="1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ru-RU" altLang="ru-RU" sz="18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pPr marL="0" lvl="0" indent="0" algn="ctr">
              <a:spcAft>
                <a:spcPts val="600"/>
              </a:spcAft>
              <a:buClr>
                <a:srgbClr val="003366"/>
              </a:buClr>
              <a:buNone/>
            </a:pP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 в сфере закупок для государственных, муниципальных и корпоративных нужд (6 уровень квалификации</a:t>
            </a:r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 algn="ctr">
              <a:spcAft>
                <a:spcPts val="600"/>
              </a:spcAft>
              <a:buClr>
                <a:srgbClr val="003366"/>
              </a:buClr>
              <a:buNone/>
            </a:pPr>
            <a:r>
              <a:rPr lang="ru-RU" altLang="ru-RU" sz="1800" b="1" u="sng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0" lang="ru-RU" altLang="ru-RU" sz="18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pPr marL="0" lvl="0" indent="0" algn="ctr">
              <a:spcAft>
                <a:spcPts val="600"/>
              </a:spcAft>
              <a:buClr>
                <a:srgbClr val="003366"/>
              </a:buClr>
              <a:buNone/>
            </a:pP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в сфере закупок для государственных, муниципальных и корпоративных нужд (7 уровень квалификации</a:t>
            </a:r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 algn="ctr">
              <a:spcAft>
                <a:spcPts val="600"/>
              </a:spcAft>
              <a:buClr>
                <a:srgbClr val="003366"/>
              </a:buClr>
              <a:buNone/>
            </a:pPr>
            <a:r>
              <a:rPr lang="ru-RU" altLang="ru-RU" sz="1800" b="1" u="sng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ru-RU" altLang="ru-RU" sz="18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</a:t>
            </a:r>
          </a:p>
          <a:p>
            <a:pPr marL="0" lvl="0" indent="0" algn="ctr">
              <a:spcAft>
                <a:spcPts val="600"/>
              </a:spcAft>
              <a:buClr>
                <a:srgbClr val="003366"/>
              </a:buClr>
              <a:buNone/>
            </a:pP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экспертного подразделения (организации) в сфере закупок для государственных, муниципальных и корпоративных нужд (8 уровень квалификации</a:t>
            </a:r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 algn="ctr">
              <a:spcAft>
                <a:spcPts val="600"/>
              </a:spcAft>
              <a:buClr>
                <a:srgbClr val="003366"/>
              </a:buClr>
              <a:buNone/>
            </a:pPr>
            <a:r>
              <a:rPr kumimoji="0" lang="ru-RU" altLang="ru-RU" sz="1800" b="1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 уровень</a:t>
            </a:r>
          </a:p>
          <a:p>
            <a:pPr marL="0" lvl="0" indent="0" algn="ctr">
              <a:buClr>
                <a:srgbClr val="003366"/>
              </a:buClr>
              <a:buNone/>
            </a:pPr>
            <a:r>
              <a:rPr lang="ru-RU" altLang="ru-RU" sz="1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Эксперт-аналитик в сфере закупок для государственных, муниципальных и корпоративных нужд (8 уровень квалификации)</a:t>
            </a:r>
            <a:endParaRPr kumimoji="0" lang="ru-RU" alt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48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324730"/>
              </p:ext>
            </p:extLst>
          </p:nvPr>
        </p:nvGraphicFramePr>
        <p:xfrm>
          <a:off x="390525" y="1657350"/>
          <a:ext cx="8667750" cy="507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Документ" r:id="rId3" imgW="9550874" imgH="6473498" progId="Word.Document.12">
                  <p:embed/>
                </p:oleObj>
              </mc:Choice>
              <mc:Fallback>
                <p:oleObj name="Документ" r:id="rId3" imgW="9550874" imgH="64734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0525" y="1657350"/>
                        <a:ext cx="8667750" cy="5072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5135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52094" y="1764118"/>
            <a:ext cx="8594839" cy="462272"/>
          </a:xfrm>
          <a:prstGeom prst="roundRect">
            <a:avLst>
              <a:gd name="adj" fmla="val 28162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8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 СРЕДСТВА</a:t>
            </a:r>
          </a:p>
        </p:txBody>
      </p:sp>
      <p:sp>
        <p:nvSpPr>
          <p:cNvPr id="5" name="Объект 1"/>
          <p:cNvSpPr txBox="1">
            <a:spLocks/>
          </p:cNvSpPr>
          <p:nvPr/>
        </p:nvSpPr>
        <p:spPr bwMode="auto">
          <a:xfrm>
            <a:off x="321895" y="2568409"/>
            <a:ext cx="8525038" cy="387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kumimoji="0" lang="ru-RU" altLang="ru-RU" sz="1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омплекс заданий, критериев оценки, используемых центрами оценки квалификаций при проведении профессионального экзамена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ru-RU" altLang="ru-RU" sz="18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Разрабатываются</a:t>
            </a:r>
            <a:r>
              <a:rPr kumimoji="0" lang="ru-RU" altLang="ru-RU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kumimoji="0" lang="ru-RU" altLang="ru-RU" sz="1800" b="0" i="0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наименованиям квалификаций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сведения о которых включены в реестр сведений о проведении независимой оценки квалификации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Разрабатываются в соответствии со структурой оценочных средств, утверждаемой Приказом Минтруда РФ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altLang="ru-RU" sz="1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разработки 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проходят валидацию в НАРК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5. Принимаются в СПК, передаются в ЦОК для проведения профессионального экзамена и регистрируются в  реестре НАРК</a:t>
            </a:r>
          </a:p>
        </p:txBody>
      </p:sp>
    </p:spTree>
    <p:extLst>
      <p:ext uri="{BB962C8B-B14F-4D97-AF65-F5344CB8AC3E}">
        <p14:creationId xmlns:p14="http://schemas.microsoft.com/office/powerpoint/2010/main" val="984287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/>
        </p:nvSpPr>
        <p:spPr bwMode="auto">
          <a:xfrm>
            <a:off x="127321" y="1598007"/>
            <a:ext cx="8812973" cy="506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alt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СИСТЕМЫ НЕЗАВИСИМОЙ ОЦЕНКИ КВАЛИФИКАЦИЙ </a:t>
            </a:r>
            <a:r>
              <a:rPr lang="ru-RU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 bwMode="auto">
          <a:xfrm>
            <a:off x="418749" y="2302525"/>
            <a:ext cx="8488496" cy="436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профессиональной мобильности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</a:p>
          <a:p>
            <a:pPr marL="0" indent="0">
              <a:buNone/>
              <a:defRPr/>
            </a:pP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профессионального образования и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</a:p>
          <a:p>
            <a:pPr marL="0" indent="0">
              <a:buNone/>
              <a:defRPr/>
            </a:pP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участия работников в непрерывном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образовании</a:t>
            </a:r>
          </a:p>
          <a:p>
            <a:pPr marL="0" indent="0">
              <a:buFontTx/>
              <a:buNone/>
              <a:defRPr/>
            </a:pP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роли профессиональных сообществ в развитии профессиональных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квалификаций</a:t>
            </a:r>
          </a:p>
          <a:p>
            <a:pPr marL="0" indent="0">
              <a:buNone/>
              <a:defRPr/>
            </a:pP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и (или) подтверждение соответствия квалификации соискателя положениям профессионального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</a:p>
          <a:p>
            <a:pPr marL="0" indent="0">
              <a:buFontTx/>
              <a:buNone/>
              <a:defRPr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на рынке труда лиц, прошедших независимую оценку квалификации.</a:t>
            </a:r>
          </a:p>
          <a:p>
            <a:pPr marL="9525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2421805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523" y="1595021"/>
            <a:ext cx="880247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обучение специалистов и экспертов в сфере закупок в РАНХиГС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Центр развития конкурентной политики и государственного заказа Института ВШГУ РАНХиГС успешно реализовывает и проводит обучение по программам:</a:t>
            </a:r>
          </a:p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государственными и муниципальными закупками» – 120 часов;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государственными и муниципальными закупками для руководителей-председателей комиссий» – 144 часа;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закупками в контрактной системе» – 108 часов;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«Контрактная система в сфере закупок товаров, работ, услуг для обеспечения государственных и муниципальных нужд» – 40 часов;</a:t>
            </a:r>
          </a:p>
          <a:p>
            <a:pPr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в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очной, очно-заочной, вечерней, дистанционной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формах и включает лекции, коллоквиумы, практические занятия (в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особенности подготовки документов, рассмотрения жалоб, участия в проверках и судебных заседаниях, административных производствах, обобщение правоприменительной практики и др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Минимальный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освоения программ данного уровня, установленный законодательно,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академических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 до 250 академических часов.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окончании любой из программ повышения квалификации, при условии успешного прохождения итогового тестирования, слушателю выдаётся удостоверение о повышении квалификации установленного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академией народного хозяйства и государственной службы при Президенте Российской Федерации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образца.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361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442822"/>
            <a:ext cx="848309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ПЕРЕПОДГОТОВКА:</a:t>
            </a: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«Мастер по закупочной деятельности -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aster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peciality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rocurement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1 152 часа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обучения: очная (вечерняя).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обучения: 1 год</a:t>
            </a:r>
          </a:p>
          <a:p>
            <a:pPr algn="just" defTabSz="446088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Программа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«Мастер по закупочной деятельности»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Master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Speciality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Procurement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состоит из 7 (Семи) модулей и 16 учебных дисциплин, в рамках которых проводятся лекционные и практические занятиями (семинары, круглые столы, коллоквиумы, мастер-классы, деловые игры, бизнес-кейсы и иное).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6088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ориентирована на ведущих специалистов, экспертов в сфере закупок, а также менеджеров по закупкам с обязанностями целого ряда секторов и отраслей. Обучение по данной программе позволит развить управленческие знания и навыки, повысить профессиональное и личностное развитие, карьерный рост, изучить вопросы и стратегию организации проведения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закупок.</a:t>
            </a:r>
          </a:p>
          <a:p>
            <a:pPr algn="just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освоении программы: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Российской академии народного хозяйства и государственной службы при Президенте Российской Федерации с присвоением квалификации: «Мастер по закупочной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Master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Speciality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Procurement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700942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7953" y="1453454"/>
            <a:ext cx="830234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ПЕРЕПОДГОТОВКА:</a:t>
            </a: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закупочной деятельностью» -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264 часа.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 (вечерняя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обучения: 3 месяца.</a:t>
            </a:r>
          </a:p>
          <a:p>
            <a:pPr algn="just" defTabSz="446088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defTabSz="446088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подробное рассмотрение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положений:</a:t>
            </a:r>
          </a:p>
          <a:p>
            <a:pPr algn="just" defTabSz="446088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от 05.04.2013 № 44-ФЗ «О контрактной системе в сфере закупок товаров, работ, услуг для обеспечения государственных и муниципальных нужд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от 18.07.2011 № 223-ФЗ «О закупках товаров, работ, услуг отдельными видами юридических лиц»,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от 29.12.2012 № 275-ФЗ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государственном оборонном заказе» и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нормативных правовых актов в сфере закупок товаров, работ, услуг для государственных и муниципальных нужд, учитывает особенности практической реализации требований законодательства в сфере государственных, муниципальных и корпоративных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закупок.</a:t>
            </a:r>
          </a:p>
          <a:p>
            <a:pPr algn="just" defTabSz="446088"/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6088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об освоении программы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диплом Российской академии народного хозяйства и государственной службы при Президенте Российской Федерации с присвоением квалификации: «Эксперт в сфере закупок»</a:t>
            </a:r>
          </a:p>
          <a:p>
            <a:pPr algn="just" defTabSz="446088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950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27320" y="171977"/>
            <a:ext cx="4812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Института ВШГУ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223" y="1446165"/>
            <a:ext cx="88020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КОРПОРАТИВНОЕ ОБУЧЕНИЕ.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приоритетных задач, а также специфики деятельности и осуществления закупочной деятельности вашей организации Центр развития конкурентной политики и государственного заказа Института ВШГУ РАНХиГС разработает и организует корпоративное обучение для сотрудников. Основным преимуществом корпоративного обучения является возможность адаптации курса повышения квалификации, семинара или тренинга специально для вашей организации.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Центр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конкурентной политики и государственного заказа Института ВШГУ РАНХиГС предлагает индивидуальный подход к образованию: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выстраивание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обучения по запросу Заказчика – составление учебных блоков в целях расширения и углубления знаний сотрудников;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включение в программу авторских мастер-классов от ведущих специалистов сфер: государственных и муниципальных закупок, развития конкуренции, мониторинга, аудита и контроля закупочной деятельности;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удобного формата обучения: очно или заочно с использованием дистанционных образовательных технологий;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гибкого графика обучения, позволяющего минимально отвлекать сотрудников от работы.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Корпоративное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наиболее эффективным способом для комплексного и системного обучения сотрудников.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 Центр поможет в кратчайшие сроки повысить профессиональную компетенцию сотрудников в соответствии с поставленными Вами задачами.</a:t>
            </a:r>
          </a:p>
        </p:txBody>
      </p:sp>
    </p:spTree>
    <p:extLst>
      <p:ext uri="{BB962C8B-B14F-4D97-AF65-F5344CB8AC3E}">
        <p14:creationId xmlns:p14="http://schemas.microsoft.com/office/powerpoint/2010/main" val="2477506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9320" y="2436207"/>
            <a:ext cx="72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958" y="3595554"/>
            <a:ext cx="40943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конкурентной политики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государственного заказа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«Высшая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кола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управления» </a:t>
            </a:r>
          </a:p>
          <a:p>
            <a:pPr algn="ctr" eaLnBrk="1" hangingPunct="1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119571, Москва, пр-т Вернадского, 82</a:t>
            </a:r>
          </a:p>
          <a:p>
            <a:pPr algn="ctr" eaLnBrk="1" hangingPunct="1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+7 499 956-90-18, +7 499 956-95-71</a:t>
            </a:r>
          </a:p>
          <a:p>
            <a:pPr algn="ctr"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goszakaz@ranepa.ru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www.goszakaz.ranepa.ru</a:t>
            </a:r>
          </a:p>
          <a:p>
            <a:pPr algn="ctr" eaLnBrk="1" hangingPunct="1"/>
            <a:endParaRPr lang="ru-RU" sz="1400" b="1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/>
            <a:endParaRPr lang="ru-RU" sz="14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114709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24812</TotalTime>
  <Words>1977</Words>
  <Application>Microsoft Office PowerPoint</Application>
  <PresentationFormat>Экран (4:3)</PresentationFormat>
  <Paragraphs>493</Paragraphs>
  <Slides>34</Slides>
  <Notes>0</Notes>
  <HiddenSlides>0</HiddenSlides>
  <MMClips>0</MMClips>
  <ScaleCrop>false</ScaleCrop>
  <HeadingPairs>
    <vt:vector size="10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  <vt:variant>
        <vt:lpstr>Произвольные показы</vt:lpstr>
      </vt:variant>
      <vt:variant>
        <vt:i4>1</vt:i4>
      </vt:variant>
    </vt:vector>
  </HeadingPairs>
  <TitlesOfParts>
    <vt:vector size="45" baseType="lpstr">
      <vt:lpstr>Arial</vt:lpstr>
      <vt:lpstr>Arial Narrow</vt:lpstr>
      <vt:lpstr>Calibri</vt:lpstr>
      <vt:lpstr>Impact</vt:lpstr>
      <vt:lpstr>Tahoma</vt:lpstr>
      <vt:lpstr>Times New Roman</vt:lpstr>
      <vt:lpstr>Wingdings</vt:lpstr>
      <vt:lpstr>Оформление по умолчанию</vt:lpstr>
      <vt:lpstr>Тема Office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Произвольный показ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Прогноз на 2010-2012 гг.</dc:title>
  <dc:creator>skags</dc:creator>
  <cp:lastModifiedBy>Щербакова Оксана Петровна</cp:lastModifiedBy>
  <cp:revision>1437</cp:revision>
  <cp:lastPrinted>2017-04-11T13:33:57Z</cp:lastPrinted>
  <dcterms:modified xsi:type="dcterms:W3CDTF">2017-04-12T07:05:14Z</dcterms:modified>
</cp:coreProperties>
</file>